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14EF7-80A9-4DDE-957A-ED2B31DE7432}" type="datetimeFigureOut">
              <a:rPr lang="en-US"/>
              <a:pPr>
                <a:defRPr/>
              </a:pPr>
              <a:t>6/4/2012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E4F1D-4B04-4638-8D55-D0587A5DD8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949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24CF6-DC12-4159-A5A1-F745CE69F053}" type="datetimeFigureOut">
              <a:rPr lang="en-US"/>
              <a:pPr>
                <a:defRPr/>
              </a:pPr>
              <a:t>6/4/2012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F6DBA-870E-4AA6-A7FD-85839AC92C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151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684C6-0772-4A69-9300-9FBD18FBB85D}" type="datetimeFigureOut">
              <a:rPr lang="en-US"/>
              <a:pPr>
                <a:defRPr/>
              </a:pPr>
              <a:t>6/4/2012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F9C0A-74EE-4E67-B910-1B56902BE0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211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4653A-1581-44F1-A3AA-7B0B9F00F03E}" type="datetimeFigureOut">
              <a:rPr lang="en-US"/>
              <a:pPr>
                <a:defRPr/>
              </a:pPr>
              <a:t>6/4/2012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5A284-9BFC-4C11-A77B-C71DED2295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906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A00A1-8193-44B8-AF8A-55B40D2CAEAA}" type="datetimeFigureOut">
              <a:rPr lang="en-US"/>
              <a:pPr>
                <a:defRPr/>
              </a:pPr>
              <a:t>6/4/2012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F2824-67CE-468F-8DF5-784C026902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402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638F2-65D4-4CA6-B90D-945D2EFF429A}" type="datetimeFigureOut">
              <a:rPr lang="en-US"/>
              <a:pPr>
                <a:defRPr/>
              </a:pPr>
              <a:t>6/4/2012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8C89F-361C-4984-B745-EB39B6A7A3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643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80391-8F2F-4594-8B18-5390FD5EBCE0}" type="datetimeFigureOut">
              <a:rPr lang="en-US"/>
              <a:pPr>
                <a:defRPr/>
              </a:pPr>
              <a:t>6/4/2012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14642-9643-456B-9F85-3E5BDF1E6B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850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CD510-4718-41C9-BAAA-F2945EFD8D6F}" type="datetimeFigureOut">
              <a:rPr lang="en-US"/>
              <a:pPr>
                <a:defRPr/>
              </a:pPr>
              <a:t>6/4/2012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9C3D4-3ECB-4E26-9E3D-7055C067B9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226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21FF0-AA9D-4BA6-9341-A177B1362B0E}" type="datetimeFigureOut">
              <a:rPr lang="en-US"/>
              <a:pPr>
                <a:defRPr/>
              </a:pPr>
              <a:t>6/4/2012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9F14B-1C91-4314-B0FA-81D389166B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10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79154-C11E-46A1-AC9E-3B4751BF28CF}" type="datetimeFigureOut">
              <a:rPr lang="en-US"/>
              <a:pPr>
                <a:defRPr/>
              </a:pPr>
              <a:t>6/4/2012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AE1E8-0BA1-4960-87C5-F5B7AE564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96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0CBD9-3C24-4AF8-BA2D-EA4F7C436E55}" type="datetimeFigureOut">
              <a:rPr lang="en-US"/>
              <a:pPr>
                <a:defRPr/>
              </a:pPr>
              <a:t>6/4/2012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233F1-BCAE-4C5A-9270-022641A59D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839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ＭＳ Ｐゴシック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13AEC9-E03B-4890-8B41-139F775A85D9}" type="datetimeFigureOut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ＭＳ Ｐゴシック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3BCC0F6-455E-406E-8FC6-EEE1BF8853C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939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F:\My%20Music\My%20Music\Bruce%20Springsteen%20war.mp3" TargetMode="External"/><Relationship Id="rId1" Type="http://schemas.microsoft.com/office/2007/relationships/media" Target="file:///F:\My%20Music\My%20Music\Bruce%20Springsteen%20war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video.pbs.org/video/1832507650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3276600"/>
            <a:ext cx="4038600" cy="533400"/>
          </a:xfrm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/>
          <a:lstStyle/>
          <a:p>
            <a:pPr>
              <a:defRPr/>
            </a:pPr>
            <a:r>
              <a:rPr lang="en-US" sz="3200" dirty="0" smtClean="0">
                <a:ea typeface="+mj-ea"/>
              </a:rPr>
              <a:t>The War Begins</a:t>
            </a:r>
            <a:endParaRPr lang="en-US" sz="3200" dirty="0"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2057400"/>
            <a:ext cx="7620000" cy="8302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 dirty="0">
                <a:solidFill>
                  <a:prstClr val="black"/>
                </a:solidFill>
                <a:ea typeface="ＭＳ Ｐゴシック" pitchFamily="34" charset="-128"/>
              </a:rPr>
              <a:t>The  American Civil War</a:t>
            </a:r>
          </a:p>
        </p:txBody>
      </p:sp>
    </p:spTree>
    <p:extLst>
      <p:ext uri="{BB962C8B-B14F-4D97-AF65-F5344CB8AC3E}">
        <p14:creationId xmlns:p14="http://schemas.microsoft.com/office/powerpoint/2010/main" val="225321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3276600"/>
            <a:ext cx="4038600" cy="838200"/>
          </a:xfrm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/>
          <a:lstStyle/>
          <a:p>
            <a:pPr>
              <a:defRPr/>
            </a:pPr>
            <a:r>
              <a:rPr lang="en-US" sz="3200" dirty="0" smtClean="0">
                <a:latin typeface="Times New Roman" pitchFamily="18" charset="0"/>
                <a:ea typeface="+mj-ea"/>
                <a:cs typeface="Times New Roman" pitchFamily="18" charset="0"/>
              </a:rPr>
              <a:t>The Start Of The War</a:t>
            </a:r>
            <a:endParaRPr lang="en-US" sz="320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2057400"/>
            <a:ext cx="7620000" cy="8302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 dirty="0">
                <a:solidFill>
                  <a:prstClr val="black"/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The  American Civil War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81400" y="4343400"/>
            <a:ext cx="1905000" cy="12001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solidFill>
                  <a:prstClr val="black"/>
                </a:solidFill>
              </a:rPr>
              <a:t>By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dirty="0">
                <a:solidFill>
                  <a:prstClr val="black"/>
                </a:solidFill>
              </a:rPr>
              <a:t>Alex Leach, Chandler Torres, Nick Souza</a:t>
            </a:r>
          </a:p>
        </p:txBody>
      </p:sp>
    </p:spTree>
    <p:extLst>
      <p:ext uri="{BB962C8B-B14F-4D97-AF65-F5344CB8AC3E}">
        <p14:creationId xmlns:p14="http://schemas.microsoft.com/office/powerpoint/2010/main" val="270544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295400"/>
          </a:xfrm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j-ea"/>
                <a:cs typeface="Times New Roman" pitchFamily="18" charset="0"/>
              </a:rPr>
              <a:t>Union Advantages over Confederacy</a:t>
            </a:r>
          </a:p>
        </p:txBody>
      </p:sp>
      <p:pic>
        <p:nvPicPr>
          <p:cNvPr id="12291" name="Picture 5" descr="\\Nk-filesrv\nkhs$\Students\nicholas_souza\My Pictures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1866900"/>
            <a:ext cx="863917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899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3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j-ea"/>
                <a:cs typeface="Times New Roman" pitchFamily="18" charset="0"/>
              </a:rPr>
              <a:t>Union advantages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62200" y="1622425"/>
            <a:ext cx="4038600" cy="37846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Union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22 million people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1.3 million industrial workers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Over 170,000 Irish served in the war for union armies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More guns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More extensive railroad system, (22,000 miles)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More food production</a:t>
            </a:r>
          </a:p>
        </p:txBody>
      </p:sp>
    </p:spTree>
    <p:extLst>
      <p:ext uri="{BB962C8B-B14F-4D97-AF65-F5344CB8AC3E}">
        <p14:creationId xmlns:p14="http://schemas.microsoft.com/office/powerpoint/2010/main" val="315048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0" y="1676400"/>
            <a:ext cx="4419600" cy="38163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3"/>
          <p:cNvSpPr txBox="1">
            <a:spLocks/>
          </p:cNvSpPr>
          <p:nvPr/>
        </p:nvSpPr>
        <p:spPr bwMode="auto">
          <a:xfrm>
            <a:off x="304800" y="228600"/>
            <a:ext cx="8229600" cy="1143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Confederacy Advantages</a:t>
            </a:r>
          </a:p>
        </p:txBody>
      </p:sp>
    </p:spTree>
    <p:extLst>
      <p:ext uri="{BB962C8B-B14F-4D97-AF65-F5344CB8AC3E}">
        <p14:creationId xmlns:p14="http://schemas.microsoft.com/office/powerpoint/2010/main" val="195060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j-ea"/>
                <a:cs typeface="Times New Roman" pitchFamily="18" charset="0"/>
              </a:rPr>
              <a:t>Leaders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solidFill>
            <a:schemeClr val="bg1"/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marL="0" indent="0" algn="ctr" eaLnBrk="1" hangingPunct="1">
              <a:buFont typeface="Arial" pitchFamily="34" charset="0"/>
              <a:buNone/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Abraham Lincoln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Decisive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Patient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Sincerely Humble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Fast Learner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Skillful Politician</a:t>
            </a:r>
          </a:p>
        </p:txBody>
      </p:sp>
      <p:sp>
        <p:nvSpPr>
          <p:cNvPr id="15364" name="Content Placeholder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648200" y="1600200"/>
            <a:ext cx="4038600" cy="452596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 typeface="Arial" pitchFamily="34" charset="0"/>
              <a:buNone/>
              <a:defRPr/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Jefferson Davis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Cold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Abrasive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Rigid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Did not get along with generals</a:t>
            </a:r>
          </a:p>
          <a:p>
            <a:pPr eaLnBrk="1" hangingPunct="1">
              <a:defRPr/>
            </a:pPr>
            <a:endParaRPr lang="en-US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en-US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en-US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en-US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43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2"/>
          <p:cNvSpPr>
            <a:spLocks noGrp="1"/>
          </p:cNvSpPr>
          <p:nvPr>
            <p:ph sz="half" idx="1"/>
          </p:nvPr>
        </p:nvSpPr>
        <p:spPr>
          <a:solidFill>
            <a:schemeClr val="bg1"/>
          </a:solidFill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mtClean="0">
                <a:ea typeface="ＭＳ Ｐゴシック" pitchFamily="34" charset="-128"/>
              </a:rPr>
              <a:t>Abraham Lincoln</a:t>
            </a:r>
          </a:p>
        </p:txBody>
      </p:sp>
      <p:sp>
        <p:nvSpPr>
          <p:cNvPr id="16387" name="Content Placeholder 3"/>
          <p:cNvSpPr>
            <a:spLocks noGrp="1"/>
          </p:cNvSpPr>
          <p:nvPr>
            <p:ph sz="half" idx="2"/>
          </p:nvPr>
        </p:nvSpPr>
        <p:spPr>
          <a:solidFill>
            <a:schemeClr val="bg1"/>
          </a:solidFill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mtClean="0">
                <a:ea typeface="ＭＳ Ｐゴシック" pitchFamily="34" charset="-128"/>
              </a:rPr>
              <a:t>Jefferson Davis</a:t>
            </a:r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286000"/>
            <a:ext cx="2505075" cy="3614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333625"/>
            <a:ext cx="2701925" cy="338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381000" y="152400"/>
            <a:ext cx="8229600" cy="1143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charset="0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Leaders</a:t>
            </a:r>
          </a:p>
        </p:txBody>
      </p:sp>
    </p:spTree>
    <p:extLst>
      <p:ext uri="{BB962C8B-B14F-4D97-AF65-F5344CB8AC3E}">
        <p14:creationId xmlns:p14="http://schemas.microsoft.com/office/powerpoint/2010/main" val="67149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Anaconda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524000"/>
            <a:ext cx="8534400" cy="4419600"/>
          </a:xfrm>
          <a:solidFill>
            <a:schemeClr val="bg1"/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Union navy blockades southern ports</a:t>
            </a: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Union riverboats move down </a:t>
            </a:r>
            <a:r>
              <a:rPr lang="en-US" dirty="0">
                <a:latin typeface="Times New Roman" pitchFamily="18" charset="0"/>
                <a:ea typeface="+mn-ea"/>
                <a:cs typeface="Times New Roman" pitchFamily="18" charset="0"/>
              </a:rPr>
              <a:t>M</a:t>
            </a: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ississippi river and split Confederacy in two</a:t>
            </a: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Union armies would capture the Confederate capital at Richmond Virginia</a:t>
            </a: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Got it name because Union blocked all imports and exports of food and goods etc…</a:t>
            </a: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Goal was to “suffocate” Confederacy after taking essential necessities</a:t>
            </a:r>
          </a:p>
        </p:txBody>
      </p:sp>
    </p:spTree>
    <p:extLst>
      <p:ext uri="{BB962C8B-B14F-4D97-AF65-F5344CB8AC3E}">
        <p14:creationId xmlns:p14="http://schemas.microsoft.com/office/powerpoint/2010/main" val="345647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2.vcdh.virginia.edu/civilwar/Exhibits/images_war/Anaconda-pl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095500"/>
            <a:ext cx="4257675" cy="405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4" descr="http://4.bp.blogspot.com/_Q2OIsqLMqj4/SPpS9iF5LNI/AAAAAAAAACQ/Zd0ISb1L-6g/s320/TheAnacondaPlan_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641475"/>
            <a:ext cx="3048000" cy="451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Anaconda plan</a:t>
            </a:r>
          </a:p>
        </p:txBody>
      </p:sp>
    </p:spTree>
    <p:extLst>
      <p:ext uri="{BB962C8B-B14F-4D97-AF65-F5344CB8AC3E}">
        <p14:creationId xmlns:p14="http://schemas.microsoft.com/office/powerpoint/2010/main" val="19729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 w="28575">
            <a:solidFill>
              <a:srgbClr val="002060"/>
            </a:solidFill>
          </a:ln>
        </p:spPr>
        <p:txBody>
          <a:bodyPr/>
          <a:lstStyle/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Battle at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ull Run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lumMod val="95000"/>
            </a:schemeClr>
          </a:solidFill>
        </p:spPr>
        <p:txBody>
          <a:bodyPr/>
          <a:lstStyle/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On July 21, 1861 the  Battle at Bull Run took place at the confederate capital at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ichmond </a:t>
            </a:r>
          </a:p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was a battle between to inexperienced  groups of soldiers the union soldiers and the confederate army </a:t>
            </a:r>
          </a:p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was the first major bloodshed war </a:t>
            </a:r>
          </a:p>
          <a:p>
            <a:pPr marL="0" indent="0">
              <a:buFont typeface="Arial" charset="0"/>
              <a:buNone/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	                                                                                    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union soldier </a:t>
            </a:r>
            <a:endParaRPr lang="en-US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765550"/>
            <a:ext cx="1520825" cy="2265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3124200" y="5486400"/>
            <a:ext cx="36576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86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solidFill>
            <a:schemeClr val="tx2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txBody>
          <a:bodyPr/>
          <a:lstStyle/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Bull Run continued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In the morning the union had the upper hand </a:t>
            </a:r>
          </a:p>
          <a:p>
            <a:r>
              <a:rPr lang="en-US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Later that morning the battle began to seesaw </a:t>
            </a:r>
          </a:p>
          <a:p>
            <a:r>
              <a:rPr lang="en-US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But in the afternoon the confederates reinforcements showed up and turned the seesawing battle into the first win of the south </a:t>
            </a:r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343400"/>
            <a:ext cx="6172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779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fort sumter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5375"/>
            <a:ext cx="9144000" cy="466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itle 1"/>
          <p:cNvSpPr>
            <a:spLocks noGrp="1"/>
          </p:cNvSpPr>
          <p:nvPr>
            <p:ph type="ctrTitle"/>
          </p:nvPr>
        </p:nvSpPr>
        <p:spPr>
          <a:xfrm>
            <a:off x="685800" y="1066800"/>
            <a:ext cx="7772400" cy="1470025"/>
          </a:xfrm>
        </p:spPr>
        <p:txBody>
          <a:bodyPr/>
          <a:lstStyle/>
          <a:p>
            <a:pPr eaLnBrk="1" hangingPunct="1"/>
            <a:r>
              <a:rPr lang="en-US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Fort Sumter</a:t>
            </a:r>
          </a:p>
        </p:txBody>
      </p:sp>
      <p:sp>
        <p:nvSpPr>
          <p:cNvPr id="3076" name="Subtitle 2"/>
          <p:cNvSpPr>
            <a:spLocks noGrp="1"/>
          </p:cNvSpPr>
          <p:nvPr>
            <p:ph type="subTitle" idx="1"/>
          </p:nvPr>
        </p:nvSpPr>
        <p:spPr>
          <a:xfrm>
            <a:off x="1371600" y="5105400"/>
            <a:ext cx="6400800" cy="17526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FF0000"/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The Beginning of the Civil War</a:t>
            </a:r>
          </a:p>
        </p:txBody>
      </p:sp>
      <p:pic>
        <p:nvPicPr>
          <p:cNvPr id="6" name="Bruce%20Springsteen%20war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797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Battle at Antietam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>
              <a:lumMod val="95000"/>
            </a:schemeClr>
          </a:solidFill>
        </p:spPr>
        <p:txBody>
          <a:bodyPr/>
          <a:lstStyle/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On September 17 the Battle at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ntietam took place </a:t>
            </a:r>
          </a:p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It was only a one day battle and it was the bloodiest </a:t>
            </a:r>
          </a:p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And if this battle was continued it would have ended the war </a:t>
            </a:r>
          </a:p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26,000 soldiers died </a:t>
            </a:r>
          </a:p>
          <a:p>
            <a:pPr marL="0" indent="0">
              <a:buFont typeface="Arial" charset="0"/>
              <a:buNone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241800"/>
            <a:ext cx="19050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660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Battle at Shiloh 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  <a:solidFill>
            <a:schemeClr val="bg1"/>
          </a:solidFill>
        </p:spPr>
        <p:txBody>
          <a:bodyPr/>
          <a:lstStyle/>
          <a:p>
            <a:r>
              <a:rPr lang="en-US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On April 6, 1862 the battle at Shiloh took place </a:t>
            </a:r>
          </a:p>
          <a:p>
            <a:r>
              <a:rPr lang="en-US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This battle was against the union and the confederates also but this time the confederates attacked the union </a:t>
            </a:r>
          </a:p>
          <a:p>
            <a:r>
              <a:rPr lang="en-US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But luckily for the  union they had the advantage this time and they counter attacked the confederates </a:t>
            </a:r>
          </a:p>
          <a:p>
            <a:r>
              <a:rPr lang="en-US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And they won this time </a:t>
            </a:r>
          </a:p>
        </p:txBody>
      </p:sp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800600"/>
            <a:ext cx="1985963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00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j-ea"/>
                <a:cs typeface="Times New Roman" pitchFamily="18" charset="0"/>
              </a:rPr>
              <a:t>George McClellan</a:t>
            </a:r>
          </a:p>
        </p:txBody>
      </p:sp>
      <p:sp>
        <p:nvSpPr>
          <p:cNvPr id="23555" name="Content Placeholder 1"/>
          <p:cNvSpPr>
            <a:spLocks noGrp="1"/>
          </p:cNvSpPr>
          <p:nvPr>
            <p:ph sz="half" idx="2"/>
          </p:nvPr>
        </p:nvSpPr>
        <p:spPr>
          <a:xfrm>
            <a:off x="457200" y="1676400"/>
            <a:ext cx="4038600" cy="4525963"/>
          </a:xfrm>
          <a:solidFill>
            <a:schemeClr val="bg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240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George was at West Point in 1846 </a:t>
            </a:r>
          </a:p>
          <a:p>
            <a:r>
              <a:rPr lang="en-US" sz="240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He graduated second in his class which put him into the elite Engineers </a:t>
            </a:r>
          </a:p>
          <a:p>
            <a:r>
              <a:rPr lang="en-US" sz="240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Then served in the Mexican War, earning two brevets under Winfield Scott’s </a:t>
            </a:r>
          </a:p>
          <a:p>
            <a:r>
              <a:rPr lang="en-US" sz="2400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McClellan then fought for the Union in the civil war</a:t>
            </a:r>
          </a:p>
        </p:txBody>
      </p:sp>
      <p:pic>
        <p:nvPicPr>
          <p:cNvPr id="2355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125" y="1828800"/>
            <a:ext cx="34036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084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j-ea"/>
                <a:cs typeface="Times New Roman" pitchFamily="18" charset="0"/>
              </a:rPr>
              <a:t>George McClellan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2133600"/>
            <a:ext cx="3733800" cy="45243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Lincoln made McClellan commander of the Army of the East which later became known as the “Army of the Potomac” and later general in chief of all Union Armies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prstClr val="black"/>
              </a:solidFill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Lincoln later removed him because of his failure to take the offensive with the Confederate army</a:t>
            </a:r>
          </a:p>
        </p:txBody>
      </p:sp>
      <p:pic>
        <p:nvPicPr>
          <p:cNvPr id="2458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75" y="2133600"/>
            <a:ext cx="4341813" cy="410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836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j-ea"/>
                <a:cs typeface="Times New Roman" pitchFamily="18" charset="0"/>
              </a:rPr>
              <a:t>Ulysses S. Grant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343400" cy="4191000"/>
          </a:xfrm>
          <a:solidFill>
            <a:schemeClr val="bg1"/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Grant was a rumpled West Point graduate in the fall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of 1839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He had failed at everything he had tried in civilian life</a:t>
            </a:r>
          </a:p>
          <a:p>
            <a:pPr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However he was a brave, tough, and decisive military commander</a:t>
            </a:r>
          </a:p>
          <a:p>
            <a:pPr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This would lead him and the Union that he was commanding to victory</a:t>
            </a:r>
          </a:p>
          <a:p>
            <a:pPr>
              <a:defRPr/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Grant will come to be known as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“Unconditional Surrender”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057400"/>
            <a:ext cx="3371850" cy="429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43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j-ea"/>
                <a:cs typeface="Times New Roman" pitchFamily="18" charset="0"/>
              </a:rPr>
              <a:t>Robert E. Lee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2057400"/>
            <a:ext cx="4038600" cy="3810000"/>
          </a:xfrm>
          <a:solidFill>
            <a:schemeClr val="bg1"/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Lee was very different from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McClellan he was modest rather than “vain”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and willing to go beyond military textbooks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in his tactics</a:t>
            </a:r>
          </a:p>
          <a:p>
            <a:pPr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had opposed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secession </a:t>
            </a:r>
          </a:p>
          <a:p>
            <a:pPr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He had also declined an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offer to head the Union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350" y="1981200"/>
            <a:ext cx="3981450" cy="398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207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j-ea"/>
                <a:cs typeface="Times New Roman" pitchFamily="18" charset="0"/>
              </a:rPr>
              <a:t>Robert E. Lee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1000" y="2071688"/>
            <a:ext cx="4114800" cy="3784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a series of battles General Joseph E. Johnston was wounded, and command of the army passed to Robert E. Lee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Determined to save Richmond, Virginia Lee moved against McClellan in a series of battles known as the Seven Days Battles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Lee’s determination and unorthodox tactics were so good that he beat the Union in many battles</a:t>
            </a:r>
          </a:p>
        </p:txBody>
      </p:sp>
      <p:pic>
        <p:nvPicPr>
          <p:cNvPr id="2765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988" y="2057400"/>
            <a:ext cx="426085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22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3276600"/>
            <a:ext cx="5562600" cy="990600"/>
          </a:xfrm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/>
          <a:lstStyle/>
          <a:p>
            <a:pPr>
              <a:defRPr/>
            </a:pPr>
            <a:r>
              <a:rPr lang="en-US" sz="3200" dirty="0" smtClean="0">
                <a:ea typeface="+mj-ea"/>
              </a:rPr>
              <a:t>Ending Slavery-Emancipation Proclamation</a:t>
            </a:r>
            <a:endParaRPr lang="en-US" sz="3200" dirty="0"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2057400"/>
            <a:ext cx="7620000" cy="8302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 dirty="0">
                <a:solidFill>
                  <a:prstClr val="black"/>
                </a:solidFill>
                <a:ea typeface="ＭＳ Ｐゴシック" pitchFamily="34" charset="-128"/>
              </a:rPr>
              <a:t>The Politics of the War</a:t>
            </a:r>
          </a:p>
        </p:txBody>
      </p:sp>
    </p:spTree>
    <p:extLst>
      <p:ext uri="{BB962C8B-B14F-4D97-AF65-F5344CB8AC3E}">
        <p14:creationId xmlns:p14="http://schemas.microsoft.com/office/powerpoint/2010/main" val="237506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3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j-ea"/>
                <a:cs typeface="Times New Roman" pitchFamily="18" charset="0"/>
              </a:rPr>
              <a:t>Ending Slavery</a:t>
            </a:r>
          </a:p>
        </p:txBody>
      </p:sp>
      <p:pic>
        <p:nvPicPr>
          <p:cNvPr id="29699" name="Content Placeholder 6" descr="abraham lincoln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48238" y="1600200"/>
            <a:ext cx="3438525" cy="4525963"/>
          </a:xfrm>
        </p:spPr>
      </p:pic>
      <p:sp>
        <p:nvSpPr>
          <p:cNvPr id="12" name="TextBox 11"/>
          <p:cNvSpPr txBox="1"/>
          <p:nvPr/>
        </p:nvSpPr>
        <p:spPr>
          <a:xfrm>
            <a:off x="457200" y="1828800"/>
            <a:ext cx="4038600" cy="34163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January 1863 President Lincoln issued the emancipation proclamation.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The slaves did not have immediate freedom. 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This happened because it applied only to areas behind confederate lines outside of union control.</a:t>
            </a:r>
          </a:p>
        </p:txBody>
      </p:sp>
    </p:spTree>
    <p:extLst>
      <p:ext uri="{BB962C8B-B14F-4D97-AF65-F5344CB8AC3E}">
        <p14:creationId xmlns:p14="http://schemas.microsoft.com/office/powerpoint/2010/main" val="1823249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j-ea"/>
                <a:cs typeface="Times New Roman" pitchFamily="18" charset="0"/>
              </a:rPr>
              <a:t>“Fight to </a:t>
            </a:r>
            <a:r>
              <a:rPr lang="en-US" dirty="0">
                <a:latin typeface="Times New Roman" pitchFamily="18" charset="0"/>
                <a:ea typeface="+mj-ea"/>
                <a:cs typeface="Times New Roman" pitchFamily="18" charset="0"/>
              </a:rPr>
              <a:t>T</a:t>
            </a:r>
            <a:r>
              <a:rPr lang="en-US" dirty="0" smtClean="0">
                <a:latin typeface="Times New Roman" pitchFamily="18" charset="0"/>
                <a:ea typeface="+mj-ea"/>
                <a:cs typeface="Times New Roman" pitchFamily="18" charset="0"/>
              </a:rPr>
              <a:t>he Death”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9900" y="1981200"/>
            <a:ext cx="3657600" cy="230822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After the Emancipation Proclamation compromise was no longer an option the confederacy knew that if it lost, its slave-holding society would perish.</a:t>
            </a:r>
          </a:p>
        </p:txBody>
      </p:sp>
      <p:sp>
        <p:nvSpPr>
          <p:cNvPr id="30724" name="Content Placeholder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913" y="1600200"/>
            <a:ext cx="4052887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27723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3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j-ea"/>
                <a:cs typeface="Times New Roman" pitchFamily="18" charset="0"/>
              </a:rPr>
              <a:t>The Beginning</a:t>
            </a:r>
          </a:p>
        </p:txBody>
      </p:sp>
      <p:pic>
        <p:nvPicPr>
          <p:cNvPr id="4099" name="Content Placeholder 6" descr="abraham lincoln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48238" y="1600200"/>
            <a:ext cx="3438525" cy="4525963"/>
          </a:xfrm>
        </p:spPr>
      </p:pic>
      <p:sp>
        <p:nvSpPr>
          <p:cNvPr id="12" name="TextBox 11"/>
          <p:cNvSpPr txBox="1"/>
          <p:nvPr/>
        </p:nvSpPr>
        <p:spPr>
          <a:xfrm>
            <a:off x="457200" y="1828800"/>
            <a:ext cx="4038600" cy="3786188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Abraham Lincoln won the 1860 Presidential Election.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FF0000"/>
              </a:solidFill>
              <a:latin typeface="Times New Roman" pitchFamily="18" charset="0"/>
              <a:ea typeface="ＭＳ Ｐゴシック" charset="-128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Major issues: States Rights and Slavery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prstClr val="black"/>
              </a:solidFill>
              <a:latin typeface="Times New Roman" pitchFamily="18" charset="0"/>
              <a:ea typeface="ＭＳ Ｐゴシック" charset="-128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South Carolina secedes and demands U.S. Army withdraw troops from Charleston</a:t>
            </a:r>
            <a:r>
              <a:rPr lang="ja-JP" altLang="en-US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en-US" altLang="ja-JP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 harbor (January 1861)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ea typeface="ＭＳ Ｐゴシック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05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3276600"/>
            <a:ext cx="5562600" cy="990600"/>
          </a:xfrm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/>
          <a:lstStyle/>
          <a:p>
            <a:pPr>
              <a:defRPr/>
            </a:pPr>
            <a:r>
              <a:rPr lang="en-US" sz="3200" dirty="0" smtClean="0">
                <a:ea typeface="+mj-ea"/>
              </a:rPr>
              <a:t>Great Britain's Role</a:t>
            </a:r>
            <a:endParaRPr lang="en-US" sz="3200" dirty="0"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2057400"/>
            <a:ext cx="7620000" cy="8302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 dirty="0">
                <a:solidFill>
                  <a:prstClr val="black"/>
                </a:solidFill>
                <a:ea typeface="ＭＳ Ｐゴシック" pitchFamily="34" charset="-128"/>
              </a:rPr>
              <a:t>The Politics of the War</a:t>
            </a:r>
          </a:p>
        </p:txBody>
      </p:sp>
    </p:spTree>
    <p:extLst>
      <p:ext uri="{BB962C8B-B14F-4D97-AF65-F5344CB8AC3E}">
        <p14:creationId xmlns:p14="http://schemas.microsoft.com/office/powerpoint/2010/main" val="23984217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j-ea"/>
                <a:cs typeface="Times New Roman" pitchFamily="18" charset="0"/>
              </a:rPr>
              <a:t>Great Britain’s Role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8200" y="1752600"/>
            <a:ext cx="4038600" cy="4525963"/>
          </a:xfrm>
          <a:solidFill>
            <a:schemeClr val="bg1"/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G.B was a major importer of southern cotton</a:t>
            </a: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Take notice that Great Britain was not in favor of slavery </a:t>
            </a: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Also great Britain starts importing corn and wheat from north </a:t>
            </a: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75" y="1752600"/>
            <a:ext cx="38100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17098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The South Wanted More Than Trade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2362200"/>
            <a:ext cx="4038600" cy="3733800"/>
          </a:xfrm>
          <a:solidFill>
            <a:schemeClr val="bg1"/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Sothern's asked G.B to take notice in the confederacy and to ignore the picture The United States.</a:t>
            </a: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And also requested G.B to be their allies in the soon to be civil war</a:t>
            </a:r>
          </a:p>
        </p:txBody>
      </p:sp>
      <p:sp>
        <p:nvSpPr>
          <p:cNvPr id="33796" name="Content Placeholder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00200"/>
            <a:ext cx="3686175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759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j-ea"/>
                <a:cs typeface="Times New Roman" pitchFamily="18" charset="0"/>
              </a:rPr>
              <a:t>Why Won’t They Help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solidFill>
            <a:schemeClr val="bg1"/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As mentioned earlier, Great Britain was not in favor of slavery. 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Importing cotton that slaves picked was already a big deal for them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Later Britain finds a new importer from Egypt and India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1981200"/>
          </a:xfrm>
          <a:solidFill>
            <a:schemeClr val="bg1"/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rgbClr val="17375E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Great Britain would not fight in war for something they disagree with. </a:t>
            </a:r>
          </a:p>
        </p:txBody>
      </p:sp>
      <p:sp>
        <p:nvSpPr>
          <p:cNvPr id="5" name="Oval 4"/>
          <p:cNvSpPr/>
          <p:nvPr/>
        </p:nvSpPr>
        <p:spPr>
          <a:xfrm>
            <a:off x="5257800" y="4260850"/>
            <a:ext cx="2971800" cy="1676400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4822" name="TextBox 1"/>
          <p:cNvSpPr txBox="1">
            <a:spLocks noChangeArrowheads="1"/>
          </p:cNvSpPr>
          <p:nvPr/>
        </p:nvSpPr>
        <p:spPr bwMode="auto">
          <a:xfrm>
            <a:off x="5676900" y="4729163"/>
            <a:ext cx="2133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3600" b="1">
                <a:solidFill>
                  <a:srgbClr val="FF0000"/>
                </a:solidFill>
              </a:rPr>
              <a:t>Slavery</a:t>
            </a:r>
          </a:p>
        </p:txBody>
      </p:sp>
      <p:cxnSp>
        <p:nvCxnSpPr>
          <p:cNvPr id="7" name="Straight Connector 6"/>
          <p:cNvCxnSpPr>
            <a:stCxn id="5" idx="1"/>
            <a:endCxn id="5" idx="5"/>
          </p:cNvCxnSpPr>
          <p:nvPr/>
        </p:nvCxnSpPr>
        <p:spPr>
          <a:xfrm>
            <a:off x="5692775" y="4505325"/>
            <a:ext cx="2101850" cy="1185863"/>
          </a:xfrm>
          <a:prstGeom prst="line">
            <a:avLst/>
          </a:prstGeom>
          <a:ln w="825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339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j-ea"/>
                <a:cs typeface="Times New Roman" pitchFamily="18" charset="0"/>
              </a:rPr>
              <a:t>Capturing Trent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95338" y="1720850"/>
            <a:ext cx="7510462" cy="329247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marL="457200" indent="-457200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prstClr val="black"/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G.B sends over James Mason and John Slidell who traveled aboard a British merchant ship, The Trent over to America.</a:t>
            </a:r>
          </a:p>
          <a:p>
            <a:pPr marL="457200" indent="-457200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prstClr val="black"/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American warship captain of the San Jacinto, Charles Wilker, stopped the Trent and arrested the two British men, who was sent by President Lincoln</a:t>
            </a:r>
          </a:p>
          <a:p>
            <a:pPr>
              <a:spcBef>
                <a:spcPct val="0"/>
              </a:spcBef>
              <a:defRPr/>
            </a:pPr>
            <a:r>
              <a:rPr lang="en-US" sz="2600" dirty="0">
                <a:solidFill>
                  <a:prstClr val="black"/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	Trent 				San Jacinto</a:t>
            </a:r>
          </a:p>
        </p:txBody>
      </p:sp>
      <p:pic>
        <p:nvPicPr>
          <p:cNvPr id="3584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5276850"/>
            <a:ext cx="3505200" cy="15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5270500"/>
            <a:ext cx="3581400" cy="15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38046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How Does G.B react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676400"/>
            <a:ext cx="7848600" cy="2590800"/>
          </a:xfrm>
          <a:solidFill>
            <a:schemeClr val="bg1"/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The British threatened war against the union, the north, for capturing Mason and Slidell</a:t>
            </a: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-America had no reason to imprison the men</a:t>
            </a: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So close to war, G.B dispatched 8,00 troops to Canada</a:t>
            </a:r>
          </a:p>
          <a:p>
            <a:pPr eaLnBrk="1" hangingPunct="1">
              <a:defRPr/>
            </a:pPr>
            <a:endParaRPr lang="en-US" dirty="0" smtClean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267200"/>
            <a:ext cx="2209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267200"/>
            <a:ext cx="2695575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075" y="4267200"/>
            <a:ext cx="2930525" cy="243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92799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7850" y="304800"/>
            <a:ext cx="7620000" cy="8302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 dirty="0">
                <a:solidFill>
                  <a:prstClr val="black"/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Conscription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577850" y="1676400"/>
            <a:ext cx="7956550" cy="2438400"/>
          </a:xfrm>
          <a:solidFill>
            <a:schemeClr val="bg1"/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Conscription is a draft that forces men to join the army.</a:t>
            </a: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Some of these drafts are laws and can only allow certain people to get  drafted.</a:t>
            </a:r>
          </a:p>
          <a:p>
            <a:pPr eaLnBrk="1" hangingPunct="1">
              <a:defRPr/>
            </a:pPr>
            <a:endParaRPr lang="en-US" dirty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indent="0" eaLnBrk="1" hangingPunct="1">
              <a:buFont typeface="Arial" pitchFamily="34" charset="0"/>
              <a:buNone/>
              <a:defRPr/>
            </a:pPr>
            <a:endParaRPr lang="en-US" dirty="0" smtClean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7892" name="Picture 2" descr="http://t1.gstatic.com/images?q=tbn:ANd9GcQ9hlTkkZBurG_K5f5JcYMk1-Jp-qCq0r30aDPJX447u25DNGr8AD3duVouP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4419600"/>
            <a:ext cx="40862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" y="4419600"/>
            <a:ext cx="3305175" cy="227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24167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mtClean="0"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Use of Conscription in the War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001000" cy="1828800"/>
          </a:xfrm>
          <a:solidFill>
            <a:schemeClr val="bg1"/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The North drafted white men between the ages of 20-45.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dirty="0" smtClean="0"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It also provided communication, or paying a $300 fee to avoid conscription.</a:t>
            </a: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457200" y="3429000"/>
            <a:ext cx="4038600" cy="31242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>
            <a:normAutofit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The South drafted all able-bodied white men between ages 18-35.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The law also exempted planters that owned 20 slaves</a:t>
            </a:r>
          </a:p>
        </p:txBody>
      </p:sp>
      <p:pic>
        <p:nvPicPr>
          <p:cNvPr id="3891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641725"/>
            <a:ext cx="1219200" cy="291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53" r="29330"/>
          <a:stretch>
            <a:fillRect/>
          </a:stretch>
        </p:blipFill>
        <p:spPr bwMode="auto">
          <a:xfrm>
            <a:off x="6172200" y="3641725"/>
            <a:ext cx="1479550" cy="291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41031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5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Draft Riots In New York City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676400"/>
            <a:ext cx="7772400" cy="2971800"/>
          </a:xfrm>
          <a:solidFill>
            <a:schemeClr val="bg1"/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For four days (July 13-16), mobs went through the city after the draft ended.</a:t>
            </a: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These riots wrecked draft offices, republican newspaper offices, and homes of anti-slavery leaders.</a:t>
            </a: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Soon after the civil war begun </a:t>
            </a:r>
          </a:p>
        </p:txBody>
      </p:sp>
    </p:spTree>
    <p:extLst>
      <p:ext uri="{BB962C8B-B14F-4D97-AF65-F5344CB8AC3E}">
        <p14:creationId xmlns:p14="http://schemas.microsoft.com/office/powerpoint/2010/main" val="21762972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j-ea"/>
                <a:cs typeface="Times New Roman" pitchFamily="18" charset="0"/>
              </a:rPr>
              <a:t>Lincoln Under Siege</a:t>
            </a:r>
          </a:p>
        </p:txBody>
      </p:sp>
      <p:pic>
        <p:nvPicPr>
          <p:cNvPr id="5123" name="Content Placeholder 4" descr="confederate flag 1.gif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652713"/>
            <a:ext cx="4038600" cy="2420937"/>
          </a:xfrm>
        </p:spPr>
      </p:pic>
      <p:sp>
        <p:nvSpPr>
          <p:cNvPr id="11" name="TextBox 10"/>
          <p:cNvSpPr txBox="1"/>
          <p:nvPr/>
        </p:nvSpPr>
        <p:spPr>
          <a:xfrm>
            <a:off x="457200" y="1981200"/>
            <a:ext cx="3657600" cy="378618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>
                <a:solidFill>
                  <a:prstClr val="black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Confederate States</a:t>
            </a:r>
            <a:r>
              <a:rPr lang="ja-JP" altLang="en-US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en-US" altLang="ja-JP" sz="24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armies take control of Charleston, except for </a:t>
            </a:r>
            <a:r>
              <a:rPr lang="en-US" altLang="ja-JP" sz="24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Fort Sumter </a:t>
            </a:r>
            <a:endParaRPr lang="en-US" altLang="ja-JP" sz="24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black"/>
              </a:solidFill>
              <a:latin typeface="Times New Roman" pitchFamily="18" charset="0"/>
              <a:ea typeface="ＭＳ Ｐゴシック" charset="-128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black"/>
              </a:solidFill>
              <a:latin typeface="Times New Roman" pitchFamily="18" charset="0"/>
              <a:ea typeface="ＭＳ Ｐゴシック" charset="-128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>
                <a:solidFill>
                  <a:prstClr val="black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Lincoln ordered supply ships to Fort Sumter to assist Major Anderson protect the fort.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black"/>
              </a:solidFill>
              <a:latin typeface="Arial" pitchFamily="34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5968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j-ea"/>
                <a:cs typeface="Times New Roman" pitchFamily="18" charset="0"/>
              </a:rPr>
              <a:t>Battle at Fort Sumter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solidFill>
            <a:schemeClr val="bg1"/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u="sng" dirty="0" smtClean="0">
                <a:latin typeface="Times New Roman" pitchFamily="18" charset="0"/>
                <a:ea typeface="+mn-ea"/>
                <a:cs typeface="Times New Roman" pitchFamily="18" charset="0"/>
              </a:rPr>
              <a:t>April 12, 1861 </a:t>
            </a: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Brigadier General Beauregard ordered the attack on Fort Sumter.</a:t>
            </a: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The battle lasted for two days without casualties.</a:t>
            </a: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Major Anderson surrendered on April 14</a:t>
            </a:r>
            <a:r>
              <a:rPr lang="en-US" baseline="30000" dirty="0" smtClean="0">
                <a:latin typeface="Times New Roman" pitchFamily="18" charset="0"/>
                <a:ea typeface="+mn-ea"/>
                <a:cs typeface="Times New Roman" pitchFamily="18" charset="0"/>
              </a:rPr>
              <a:t>th</a:t>
            </a: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  <a:p>
            <a:pPr eaLnBrk="1" hangingPunct="1">
              <a:defRPr/>
            </a:pPr>
            <a:endParaRPr lang="en-US" dirty="0" smtClean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148" name="Content Placeholder 4" descr="fort sumter fire.jpg">
            <a:hlinkClick r:id="rId2"/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00600" y="3581400"/>
            <a:ext cx="4038600" cy="2940050"/>
          </a:xfrm>
        </p:spPr>
      </p:pic>
      <p:pic>
        <p:nvPicPr>
          <p:cNvPr id="6149" name="Picture 5" descr="fort sumter flag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28800"/>
            <a:ext cx="2068513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1" descr="http://ts3.mm.bing.net/images/thumbnail.aspx?q=933902760558&amp;id=39bfd33f9144ecceeeadd0c436e178bc&amp;url=http%3a%2f%2fallflagwallpaper.com%2fimages%2fconfederate-flag-1-1024x76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828800"/>
            <a:ext cx="2032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590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Lincoln</a:t>
            </a:r>
            <a:r>
              <a:rPr lang="ja-JP" altLang="en-US" smtClean="0"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’</a:t>
            </a:r>
            <a:r>
              <a:rPr lang="en-US" altLang="ja-JP" smtClean="0"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s Decision</a:t>
            </a:r>
            <a:endParaRPr lang="en-US" smtClean="0">
              <a:latin typeface="Times New Roman" pitchFamily="18" charset="0"/>
              <a:ea typeface="ＭＳ Ｐゴシック" charset="-128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2362200"/>
            <a:ext cx="4038600" cy="3200400"/>
          </a:xfrm>
          <a:solidFill>
            <a:schemeClr val="bg1"/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Lincoln called for 75,000 volunteers to suppress the rebellion.</a:t>
            </a:r>
          </a:p>
          <a:p>
            <a:pPr eaLnBrk="1" hangingPunct="1">
              <a:defRPr/>
            </a:pPr>
            <a:endParaRPr lang="en-US" dirty="0" smtClean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n-ea"/>
                <a:cs typeface="Times New Roman" pitchFamily="18" charset="0"/>
              </a:rPr>
              <a:t>This caused four more states to secede.</a:t>
            </a:r>
          </a:p>
        </p:txBody>
      </p:sp>
      <p:pic>
        <p:nvPicPr>
          <p:cNvPr id="7172" name="Content Placeholder 4" descr="confederate-fort-sumter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1524000"/>
            <a:ext cx="4267200" cy="2906713"/>
          </a:xfrm>
        </p:spPr>
      </p:pic>
      <p:pic>
        <p:nvPicPr>
          <p:cNvPr id="7173" name="Picture 8" descr="http://ts2.mm.bing.net/images/thumbnail.aspx?q=932694527401&amp;id=2c8c02090f86751c705edd9e8a4135f7&amp;url=http%3a%2f%2fveteranletters.blogs.com%2fphotos%2fsoldiers%2funion_soldi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343400"/>
            <a:ext cx="1371600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209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j-ea"/>
                <a:cs typeface="Times New Roman" pitchFamily="18" charset="0"/>
              </a:rPr>
              <a:t>Secession of States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solidFill>
            <a:schemeClr val="bg1"/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smtClean="0"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Declared secession prior to Lincoln</a:t>
            </a:r>
            <a:r>
              <a:rPr lang="ja-JP" altLang="en-US" smtClean="0"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’</a:t>
            </a:r>
            <a:r>
              <a:rPr lang="en-US" altLang="ja-JP" smtClean="0"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s election: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mtClean="0">
                <a:solidFill>
                  <a:srgbClr val="FF0000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South Carolina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mtClean="0">
                <a:solidFill>
                  <a:srgbClr val="FF0000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Mississippi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mtClean="0">
                <a:solidFill>
                  <a:srgbClr val="FF0000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Florida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mtClean="0">
                <a:solidFill>
                  <a:srgbClr val="FF0000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Alabama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mtClean="0">
                <a:solidFill>
                  <a:srgbClr val="FF0000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Georgia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mtClean="0">
                <a:solidFill>
                  <a:srgbClr val="FF0000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Louisiana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mtClean="0">
                <a:solidFill>
                  <a:srgbClr val="FF0000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Texas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solidFill>
            <a:schemeClr val="bg1"/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smtClean="0"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Declared secession after Lincoln</a:t>
            </a:r>
            <a:r>
              <a:rPr lang="ja-JP" altLang="en-US" smtClean="0"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’</a:t>
            </a:r>
            <a:r>
              <a:rPr lang="en-US" altLang="ja-JP" smtClean="0"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s call for troops: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mtClean="0">
                <a:solidFill>
                  <a:srgbClr val="4F6228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Virginia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mtClean="0">
                <a:solidFill>
                  <a:srgbClr val="4F6228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Arkansas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mtClean="0">
                <a:solidFill>
                  <a:srgbClr val="4F6228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Tennessee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mtClean="0">
                <a:solidFill>
                  <a:srgbClr val="4F6228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North Carolina</a:t>
            </a:r>
          </a:p>
          <a:p>
            <a:pPr eaLnBrk="1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smtClean="0"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Non-Seceded Slave States: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  <a:defRPr/>
            </a:pPr>
            <a:r>
              <a:rPr lang="en-US" smtClean="0">
                <a:solidFill>
                  <a:srgbClr val="17375E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Delaware &amp; Maryland</a:t>
            </a:r>
          </a:p>
        </p:txBody>
      </p:sp>
    </p:spTree>
    <p:extLst>
      <p:ext uri="{BB962C8B-B14F-4D97-AF65-F5344CB8AC3E}">
        <p14:creationId xmlns:p14="http://schemas.microsoft.com/office/powerpoint/2010/main" val="1310515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latin typeface="Times New Roman" pitchFamily="18" charset="0"/>
                <a:ea typeface="+mj-ea"/>
                <a:cs typeface="Times New Roman" pitchFamily="18" charset="0"/>
              </a:rPr>
              <a:t>Union States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1828800"/>
            <a:ext cx="4876800" cy="409342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 numCol="2">
            <a:spAutoFit/>
          </a:bodyPr>
          <a:lstStyle/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endParaRPr lang="en-US" sz="2600" dirty="0">
              <a:solidFill>
                <a:srgbClr val="1F497D">
                  <a:lumMod val="75000"/>
                </a:srgbClr>
              </a:solidFill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California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Connecticut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Illinois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Indiana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Iowa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Kansas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Maine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Massachusetts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endParaRPr lang="en-US" sz="2600" dirty="0">
              <a:solidFill>
                <a:srgbClr val="1F497D">
                  <a:lumMod val="75000"/>
                </a:srgbClr>
              </a:solidFill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endParaRPr lang="en-US" sz="2600" dirty="0">
              <a:solidFill>
                <a:srgbClr val="1F497D">
                  <a:lumMod val="75000"/>
                </a:srgbClr>
              </a:solidFill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Michigan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Minnesota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New Jersey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Ohio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Oregon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Pennsylvania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Rhode Island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1F497D">
                    <a:lumMod val="75000"/>
                  </a:srgbClr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Vermont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endParaRPr lang="en-US" dirty="0">
              <a:solidFill>
                <a:prstClr val="black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3600" y="2133600"/>
            <a:ext cx="2819400" cy="329247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Font typeface="Arial" pitchFamily="34" charset="0"/>
              <a:buNone/>
              <a:defRPr/>
            </a:pPr>
            <a:endParaRPr lang="en-US" sz="2600" b="1" u="sng" dirty="0">
              <a:solidFill>
                <a:prstClr val="black"/>
              </a:solidFill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sz="2600" b="1" u="sng" dirty="0">
                <a:solidFill>
                  <a:prstClr val="black"/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Border States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00B050"/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West Virginia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00B050"/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Kentucky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00B050"/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Missouri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00B050"/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Delaware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2600" dirty="0">
                <a:solidFill>
                  <a:srgbClr val="00B050"/>
                </a:solidFill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Maryland</a:t>
            </a:r>
          </a:p>
          <a:p>
            <a:pPr>
              <a:spcBef>
                <a:spcPct val="0"/>
              </a:spcBef>
              <a:defRPr/>
            </a:pPr>
            <a:endParaRPr lang="en-US" sz="2600" dirty="0">
              <a:solidFill>
                <a:srgbClr val="00B050"/>
              </a:solidFill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36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600200"/>
            <a:ext cx="8001000" cy="3276600"/>
          </a:xfrm>
          <a:solidFill>
            <a:schemeClr val="bg1"/>
          </a:solidFill>
          <a:ln w="38100">
            <a:solidFill>
              <a:schemeClr val="tx2">
                <a:lumMod val="50000"/>
              </a:schemeClr>
            </a:solidFill>
          </a:ln>
        </p:spPr>
        <p:txBody>
          <a:bodyPr/>
          <a:lstStyle/>
          <a:p>
            <a:pPr>
              <a:defRPr/>
            </a:pPr>
            <a:r>
              <a:rPr lang="en-US" dirty="0" smtClean="0"/>
              <a:t>And so for the next six years the Civil War would tear apart the country.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32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1234</Words>
  <Application>Microsoft Office PowerPoint</Application>
  <PresentationFormat>On-screen Show (4:3)</PresentationFormat>
  <Paragraphs>191</Paragraphs>
  <Slides>38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1_Office Theme</vt:lpstr>
      <vt:lpstr>The War Begins</vt:lpstr>
      <vt:lpstr>Fort Sumter</vt:lpstr>
      <vt:lpstr>The Beginning</vt:lpstr>
      <vt:lpstr>Lincoln Under Siege</vt:lpstr>
      <vt:lpstr>Battle at Fort Sumter</vt:lpstr>
      <vt:lpstr>Lincoln’s Decision</vt:lpstr>
      <vt:lpstr>Secession of States</vt:lpstr>
      <vt:lpstr>Union States</vt:lpstr>
      <vt:lpstr>And so for the next six years the Civil War would tear apart the country.</vt:lpstr>
      <vt:lpstr>The Start Of The War</vt:lpstr>
      <vt:lpstr>Union Advantages over Confederacy</vt:lpstr>
      <vt:lpstr>Union advantages</vt:lpstr>
      <vt:lpstr>PowerPoint Presentation</vt:lpstr>
      <vt:lpstr>Leaders</vt:lpstr>
      <vt:lpstr>PowerPoint Presentation</vt:lpstr>
      <vt:lpstr>Anaconda plan</vt:lpstr>
      <vt:lpstr>Anaconda plan</vt:lpstr>
      <vt:lpstr>Battle at Bull Run </vt:lpstr>
      <vt:lpstr>Bull Run continued </vt:lpstr>
      <vt:lpstr>Battle at Antietam  </vt:lpstr>
      <vt:lpstr>Battle at Shiloh  </vt:lpstr>
      <vt:lpstr>George McClellan</vt:lpstr>
      <vt:lpstr>George McClellan</vt:lpstr>
      <vt:lpstr>Ulysses S. Grant</vt:lpstr>
      <vt:lpstr>Robert E. Lee</vt:lpstr>
      <vt:lpstr>Robert E. Lee</vt:lpstr>
      <vt:lpstr>Ending Slavery-Emancipation Proclamation</vt:lpstr>
      <vt:lpstr>Ending Slavery</vt:lpstr>
      <vt:lpstr>“Fight to The Death”</vt:lpstr>
      <vt:lpstr>Great Britain's Role</vt:lpstr>
      <vt:lpstr>Great Britain’s Role </vt:lpstr>
      <vt:lpstr>The South Wanted More Than Trade</vt:lpstr>
      <vt:lpstr>Why Won’t They Help</vt:lpstr>
      <vt:lpstr>Capturing Trent</vt:lpstr>
      <vt:lpstr>How Does G.B react</vt:lpstr>
      <vt:lpstr>PowerPoint Presentation</vt:lpstr>
      <vt:lpstr>Use of Conscription in the War</vt:lpstr>
      <vt:lpstr>Draft Riots In New York City</vt:lpstr>
    </vt:vector>
  </TitlesOfParts>
  <Company>NKSD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War Begins</dc:title>
  <dc:creator>Mooney, Liam</dc:creator>
  <cp:lastModifiedBy>Mooney, Liam</cp:lastModifiedBy>
  <cp:revision>1</cp:revision>
  <dcterms:created xsi:type="dcterms:W3CDTF">2012-06-04T15:35:39Z</dcterms:created>
  <dcterms:modified xsi:type="dcterms:W3CDTF">2012-06-04T15:37:01Z</dcterms:modified>
</cp:coreProperties>
</file>