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13363375186209839"/>
          <c:y val="0.49226902887139096"/>
          <c:w val="0.66653944298629364"/>
          <c:h val="0.46884222805482662"/>
        </c:manualLayout>
      </c:layout>
      <c:pie3DChart>
        <c:varyColors val="1"/>
        <c:ser>
          <c:idx val="0"/>
          <c:order val="0"/>
          <c:tx>
            <c:strRef>
              <c:f>Sheet1!$B$1</c:f>
              <c:strCache>
                <c:ptCount val="1"/>
                <c:pt idx="0">
                  <c:v>Naval Ship Tonnage</c:v>
                </c:pt>
              </c:strCache>
            </c:strRef>
          </c:tx>
          <c:dPt>
            <c:idx val="0"/>
            <c:bubble3D val="0"/>
          </c:dPt>
          <c:dPt>
            <c:idx val="1"/>
            <c:bubble3D val="0"/>
          </c:dPt>
          <c:dPt>
            <c:idx val="2"/>
            <c:bubble3D val="0"/>
          </c:dPt>
          <c:dPt>
            <c:idx val="3"/>
            <c:bubble3D val="0"/>
          </c:dPt>
          <c:cat>
            <c:numRef>
              <c:f>Sheet1!$A$2:$A$5</c:f>
              <c:numCache>
                <c:formatCode>General</c:formatCode>
                <c:ptCount val="4"/>
                <c:pt idx="0">
                  <c:v>25</c:v>
                </c:pt>
                <c:pt idx="1">
                  <c:v>1</c:v>
                </c:pt>
              </c:numCache>
            </c:numRef>
          </c:cat>
          <c:val>
            <c:numRef>
              <c:f>Sheet1!$B$2:$B$5</c:f>
              <c:numCache>
                <c:formatCode>General</c:formatCode>
                <c:ptCount val="4"/>
                <c:pt idx="0">
                  <c:v>25</c:v>
                </c:pt>
                <c:pt idx="1">
                  <c:v>1</c:v>
                </c:pt>
              </c:numCache>
            </c:numRef>
          </c:val>
        </c:ser>
        <c:dLbls>
          <c:showLegendKey val="0"/>
          <c:showVal val="0"/>
          <c:showCatName val="0"/>
          <c:showSerName val="0"/>
          <c:showPercent val="0"/>
          <c:showBubbleSize val="0"/>
          <c:showLeaderLines val="1"/>
        </c:dLbls>
      </c:pie3DChart>
      <c:spPr>
        <a:noFill/>
        <a:ln w="25379">
          <a:noFill/>
        </a:ln>
      </c:spPr>
    </c:plotArea>
    <c:legend>
      <c:legendPos val="r"/>
      <c:legendEntry>
        <c:idx val="2"/>
        <c:delete val="1"/>
      </c:legendEntry>
      <c:legendEntry>
        <c:idx val="3"/>
        <c:delete val="1"/>
      </c:legendEntry>
      <c:overlay val="0"/>
    </c:legend>
    <c:plotVisOnly val="1"/>
    <c:dispBlanksAs val="zero"/>
    <c:showDLblsOverMax val="0"/>
  </c:chart>
  <c:txPr>
    <a:bodyPr/>
    <a:lstStyle/>
    <a:p>
      <a:pPr>
        <a:defRPr sz="1798"/>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12179630955221513"/>
          <c:y val="0.269236220472441"/>
          <c:w val="0.66377515310586221"/>
          <c:h val="0.5918746719160104"/>
        </c:manualLayout>
      </c:layout>
      <c:pie3DChart>
        <c:varyColors val="1"/>
        <c:ser>
          <c:idx val="0"/>
          <c:order val="0"/>
          <c:tx>
            <c:strRef>
              <c:f>Sheet1!$B$1</c:f>
              <c:strCache>
                <c:ptCount val="1"/>
                <c:pt idx="0">
                  <c:v>Iron Production</c:v>
                </c:pt>
              </c:strCache>
            </c:strRef>
          </c:tx>
          <c:dPt>
            <c:idx val="0"/>
            <c:bubble3D val="0"/>
          </c:dPt>
          <c:dPt>
            <c:idx val="1"/>
            <c:bubble3D val="0"/>
          </c:dPt>
          <c:dPt>
            <c:idx val="2"/>
            <c:bubble3D val="0"/>
          </c:dPt>
          <c:dPt>
            <c:idx val="3"/>
            <c:bubble3D val="0"/>
          </c:dPt>
          <c:cat>
            <c:numRef>
              <c:f>Sheet1!$A$2:$A$5</c:f>
              <c:numCache>
                <c:formatCode>General</c:formatCode>
                <c:ptCount val="4"/>
                <c:pt idx="0">
                  <c:v>15</c:v>
                </c:pt>
                <c:pt idx="1">
                  <c:v>1</c:v>
                </c:pt>
              </c:numCache>
            </c:numRef>
          </c:cat>
          <c:val>
            <c:numRef>
              <c:f>Sheet1!$B$2:$B$5</c:f>
              <c:numCache>
                <c:formatCode>General</c:formatCode>
                <c:ptCount val="4"/>
                <c:pt idx="0">
                  <c:v>15</c:v>
                </c:pt>
                <c:pt idx="1">
                  <c:v>1</c:v>
                </c:pt>
              </c:numCache>
            </c:numRef>
          </c:val>
        </c:ser>
        <c:dLbls>
          <c:showLegendKey val="0"/>
          <c:showVal val="0"/>
          <c:showCatName val="0"/>
          <c:showSerName val="0"/>
          <c:showPercent val="0"/>
          <c:showBubbleSize val="0"/>
          <c:showLeaderLines val="1"/>
        </c:dLbls>
      </c:pie3DChart>
      <c:spPr>
        <a:noFill/>
        <a:ln w="25375">
          <a:noFill/>
        </a:ln>
      </c:spPr>
    </c:plotArea>
    <c:legend>
      <c:legendPos val="r"/>
      <c:legendEntry>
        <c:idx val="2"/>
        <c:delete val="1"/>
      </c:legendEntry>
      <c:legendEntry>
        <c:idx val="3"/>
        <c:delete val="1"/>
      </c:legendEntry>
      <c:overlay val="0"/>
    </c:legend>
    <c:plotVisOnly val="1"/>
    <c:dispBlanksAs val="zero"/>
    <c:showDLblsOverMax val="0"/>
  </c:chart>
  <c:txPr>
    <a:bodyPr/>
    <a:lstStyle/>
    <a:p>
      <a:pPr>
        <a:defRPr sz="1798"/>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Firearms Production</c:v>
                </c:pt>
              </c:strCache>
            </c:strRef>
          </c:tx>
          <c:dPt>
            <c:idx val="0"/>
            <c:bubble3D val="0"/>
          </c:dPt>
          <c:dPt>
            <c:idx val="1"/>
            <c:bubble3D val="0"/>
          </c:dPt>
          <c:dPt>
            <c:idx val="2"/>
            <c:bubble3D val="0"/>
          </c:dPt>
          <c:dPt>
            <c:idx val="3"/>
            <c:bubble3D val="0"/>
          </c:dPt>
          <c:cat>
            <c:numRef>
              <c:f>Sheet1!$A$2:$A$5</c:f>
              <c:numCache>
                <c:formatCode>General</c:formatCode>
                <c:ptCount val="4"/>
                <c:pt idx="0">
                  <c:v>32</c:v>
                </c:pt>
                <c:pt idx="1">
                  <c:v>1</c:v>
                </c:pt>
              </c:numCache>
            </c:numRef>
          </c:cat>
          <c:val>
            <c:numRef>
              <c:f>Sheet1!$B$2:$B$5</c:f>
              <c:numCache>
                <c:formatCode>General</c:formatCode>
                <c:ptCount val="4"/>
                <c:pt idx="0">
                  <c:v>32</c:v>
                </c:pt>
                <c:pt idx="1">
                  <c:v>1</c:v>
                </c:pt>
              </c:numCache>
            </c:numRef>
          </c:val>
        </c:ser>
        <c:dLbls>
          <c:showLegendKey val="0"/>
          <c:showVal val="0"/>
          <c:showCatName val="0"/>
          <c:showSerName val="0"/>
          <c:showPercent val="0"/>
          <c:showBubbleSize val="0"/>
          <c:showLeaderLines val="1"/>
        </c:dLbls>
      </c:pie3DChart>
      <c:spPr>
        <a:noFill/>
        <a:ln w="25376">
          <a:noFill/>
        </a:ln>
      </c:spPr>
    </c:plotArea>
    <c:legend>
      <c:legendPos val="r"/>
      <c:legendEntry>
        <c:idx val="2"/>
        <c:delete val="1"/>
      </c:legendEntry>
      <c:legendEntry>
        <c:idx val="3"/>
        <c:delete val="1"/>
      </c:legendEntry>
      <c:overlay val="0"/>
    </c:legend>
    <c:plotVisOnly val="1"/>
    <c:dispBlanksAs val="zero"/>
    <c:showDLblsOverMax val="0"/>
  </c:chart>
  <c:txPr>
    <a:bodyPr/>
    <a:lstStyle/>
    <a:p>
      <a:pPr>
        <a:defRPr sz="1798"/>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Total</a:t>
            </a:r>
            <a:r>
              <a:rPr lang="en-US" baseline="0" dirty="0" smtClean="0"/>
              <a:t> Population</a:t>
            </a:r>
            <a:endParaRPr lang="en-US" dirty="0"/>
          </a:p>
        </c:rich>
      </c:tx>
      <c:overlay val="0"/>
    </c:title>
    <c:autoTitleDeleted val="0"/>
    <c:plotArea>
      <c:layout/>
      <c:barChart>
        <c:barDir val="col"/>
        <c:grouping val="clustered"/>
        <c:varyColors val="0"/>
        <c:ser>
          <c:idx val="0"/>
          <c:order val="0"/>
          <c:tx>
            <c:strRef>
              <c:f>Sheet1!$B$1</c:f>
              <c:strCache>
                <c:ptCount val="1"/>
                <c:pt idx="0">
                  <c:v>North</c:v>
                </c:pt>
              </c:strCache>
            </c:strRef>
          </c:tx>
          <c:invertIfNegative val="0"/>
          <c:cat>
            <c:strRef>
              <c:f>Sheet1!$A$2:$A$5</c:f>
              <c:strCache>
                <c:ptCount val="2"/>
                <c:pt idx="0">
                  <c:v>North</c:v>
                </c:pt>
                <c:pt idx="1">
                  <c:v>South</c:v>
                </c:pt>
              </c:strCache>
            </c:strRef>
          </c:cat>
          <c:val>
            <c:numRef>
              <c:f>Sheet1!$B$2:$B$5</c:f>
              <c:numCache>
                <c:formatCode>General</c:formatCode>
                <c:ptCount val="4"/>
                <c:pt idx="0">
                  <c:v>21</c:v>
                </c:pt>
              </c:numCache>
            </c:numRef>
          </c:val>
        </c:ser>
        <c:ser>
          <c:idx val="1"/>
          <c:order val="1"/>
          <c:tx>
            <c:strRef>
              <c:f>Sheet1!$C$1</c:f>
              <c:strCache>
                <c:ptCount val="1"/>
                <c:pt idx="0">
                  <c:v>South</c:v>
                </c:pt>
              </c:strCache>
            </c:strRef>
          </c:tx>
          <c:invertIfNegative val="0"/>
          <c:cat>
            <c:strRef>
              <c:f>Sheet1!$A$2:$A$5</c:f>
              <c:strCache>
                <c:ptCount val="2"/>
                <c:pt idx="0">
                  <c:v>North</c:v>
                </c:pt>
                <c:pt idx="1">
                  <c:v>South</c:v>
                </c:pt>
              </c:strCache>
            </c:strRef>
          </c:cat>
          <c:val>
            <c:numRef>
              <c:f>Sheet1!$C$2:$C$5</c:f>
              <c:numCache>
                <c:formatCode>General</c:formatCode>
                <c:ptCount val="4"/>
                <c:pt idx="1">
                  <c:v>9</c:v>
                </c:pt>
              </c:numCache>
            </c:numRef>
          </c:val>
        </c:ser>
        <c:ser>
          <c:idx val="2"/>
          <c:order val="2"/>
          <c:tx>
            <c:strRef>
              <c:f>Sheet1!$D$1</c:f>
              <c:strCache>
                <c:ptCount val="1"/>
                <c:pt idx="0">
                  <c:v>Column1</c:v>
                </c:pt>
              </c:strCache>
            </c:strRef>
          </c:tx>
          <c:invertIfNegative val="0"/>
          <c:cat>
            <c:strRef>
              <c:f>Sheet1!$A$2:$A$5</c:f>
              <c:strCache>
                <c:ptCount val="2"/>
                <c:pt idx="0">
                  <c:v>North</c:v>
                </c:pt>
                <c:pt idx="1">
                  <c:v>South</c:v>
                </c:pt>
              </c:strCache>
            </c:strRef>
          </c:cat>
          <c:val>
            <c:numRef>
              <c:f>Sheet1!$D$2:$D$5</c:f>
              <c:numCache>
                <c:formatCode>General</c:formatCode>
                <c:ptCount val="4"/>
              </c:numCache>
            </c:numRef>
          </c:val>
        </c:ser>
        <c:dLbls>
          <c:showLegendKey val="0"/>
          <c:showVal val="0"/>
          <c:showCatName val="0"/>
          <c:showSerName val="0"/>
          <c:showPercent val="0"/>
          <c:showBubbleSize val="0"/>
        </c:dLbls>
        <c:gapWidth val="150"/>
        <c:axId val="184930688"/>
        <c:axId val="184932608"/>
      </c:barChart>
      <c:catAx>
        <c:axId val="184930688"/>
        <c:scaling>
          <c:orientation val="minMax"/>
        </c:scaling>
        <c:delete val="0"/>
        <c:axPos val="b"/>
        <c:title>
          <c:tx>
            <c:rich>
              <a:bodyPr/>
              <a:lstStyle/>
              <a:p>
                <a:pPr>
                  <a:defRPr sz="1798" b="1" i="0" u="none" strike="noStrike" baseline="0">
                    <a:solidFill>
                      <a:srgbClr val="000000"/>
                    </a:solidFill>
                    <a:latin typeface="Calibri"/>
                    <a:ea typeface="Calibri"/>
                    <a:cs typeface="Calibri"/>
                  </a:defRPr>
                </a:pPr>
                <a:r>
                  <a:t>Region</a:t>
                </a:r>
              </a:p>
            </c:rich>
          </c:tx>
          <c:overlay val="0"/>
        </c:title>
        <c:numFmt formatCode="General" sourceLinked="1"/>
        <c:majorTickMark val="none"/>
        <c:minorTickMark val="none"/>
        <c:tickLblPos val="nextTo"/>
        <c:crossAx val="184932608"/>
        <c:crosses val="autoZero"/>
        <c:auto val="1"/>
        <c:lblAlgn val="ctr"/>
        <c:lblOffset val="100"/>
        <c:noMultiLvlLbl val="0"/>
      </c:catAx>
      <c:valAx>
        <c:axId val="184932608"/>
        <c:scaling>
          <c:orientation val="minMax"/>
        </c:scaling>
        <c:delete val="0"/>
        <c:axPos val="l"/>
        <c:majorGridlines/>
        <c:title>
          <c:tx>
            <c:rich>
              <a:bodyPr/>
              <a:lstStyle/>
              <a:p>
                <a:pPr>
                  <a:defRPr sz="1798" b="1" i="0" u="none" strike="noStrike" baseline="0">
                    <a:solidFill>
                      <a:srgbClr val="000000"/>
                    </a:solidFill>
                    <a:latin typeface="Calibri"/>
                    <a:ea typeface="Calibri"/>
                    <a:cs typeface="Calibri"/>
                  </a:defRPr>
                </a:pPr>
                <a:r>
                  <a:t>Population (millions)</a:t>
                </a:r>
              </a:p>
            </c:rich>
          </c:tx>
          <c:overlay val="0"/>
        </c:title>
        <c:numFmt formatCode="General" sourceLinked="1"/>
        <c:majorTickMark val="out"/>
        <c:minorTickMark val="none"/>
        <c:tickLblPos val="nextTo"/>
        <c:crossAx val="184930688"/>
        <c:crosses val="autoZero"/>
        <c:crossBetween val="between"/>
      </c:valAx>
    </c:plotArea>
    <c:legend>
      <c:legendPos val="r"/>
      <c:legendEntry>
        <c:idx val="2"/>
        <c:delete val="1"/>
      </c:legendEntry>
      <c:overlay val="0"/>
    </c:legend>
    <c:plotVisOnly val="1"/>
    <c:dispBlanksAs val="gap"/>
    <c:showDLblsOverMax val="0"/>
  </c:chart>
  <c:txPr>
    <a:bodyPr/>
    <a:lstStyle/>
    <a:p>
      <a:pPr>
        <a:defRPr sz="1798"/>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Eligible</a:t>
            </a:r>
            <a:r>
              <a:rPr lang="en-US" baseline="0" dirty="0" smtClean="0"/>
              <a:t> for Military</a:t>
            </a:r>
            <a:endParaRPr lang="en-US" dirty="0"/>
          </a:p>
        </c:rich>
      </c:tx>
      <c:overlay val="0"/>
    </c:title>
    <c:autoTitleDeleted val="0"/>
    <c:plotArea>
      <c:layout>
        <c:manualLayout>
          <c:layoutTarget val="inner"/>
          <c:xMode val="edge"/>
          <c:yMode val="edge"/>
          <c:x val="0.28890378064444094"/>
          <c:y val="0.15015356633052443"/>
          <c:w val="0.43450047467470843"/>
          <c:h val="0.60525325781645711"/>
        </c:manualLayout>
      </c:layout>
      <c:barChart>
        <c:barDir val="col"/>
        <c:grouping val="clustered"/>
        <c:varyColors val="0"/>
        <c:ser>
          <c:idx val="0"/>
          <c:order val="0"/>
          <c:tx>
            <c:strRef>
              <c:f>Sheet1!$B$1</c:f>
              <c:strCache>
                <c:ptCount val="1"/>
                <c:pt idx="0">
                  <c:v>Column3</c:v>
                </c:pt>
              </c:strCache>
            </c:strRef>
          </c:tx>
          <c:invertIfNegative val="0"/>
          <c:cat>
            <c:strRef>
              <c:f>Sheet1!$A$2:$A$5</c:f>
              <c:strCache>
                <c:ptCount val="2"/>
                <c:pt idx="0">
                  <c:v>North </c:v>
                </c:pt>
                <c:pt idx="1">
                  <c:v>South</c:v>
                </c:pt>
              </c:strCache>
            </c:strRef>
          </c:cat>
          <c:val>
            <c:numRef>
              <c:f>Sheet1!$B$2:$B$5</c:f>
              <c:numCache>
                <c:formatCode>General</c:formatCode>
                <c:ptCount val="4"/>
                <c:pt idx="0">
                  <c:v>4</c:v>
                </c:pt>
              </c:numCache>
            </c:numRef>
          </c:val>
        </c:ser>
        <c:ser>
          <c:idx val="1"/>
          <c:order val="1"/>
          <c:tx>
            <c:strRef>
              <c:f>Sheet1!$C$1</c:f>
              <c:strCache>
                <c:ptCount val="1"/>
                <c:pt idx="0">
                  <c:v>Column2</c:v>
                </c:pt>
              </c:strCache>
            </c:strRef>
          </c:tx>
          <c:invertIfNegative val="0"/>
          <c:cat>
            <c:strRef>
              <c:f>Sheet1!$A$2:$A$5</c:f>
              <c:strCache>
                <c:ptCount val="2"/>
                <c:pt idx="0">
                  <c:v>North </c:v>
                </c:pt>
                <c:pt idx="1">
                  <c:v>South</c:v>
                </c:pt>
              </c:strCache>
            </c:strRef>
          </c:cat>
          <c:val>
            <c:numRef>
              <c:f>Sheet1!$C$2:$C$5</c:f>
              <c:numCache>
                <c:formatCode>General</c:formatCode>
                <c:ptCount val="4"/>
                <c:pt idx="1">
                  <c:v>1.2</c:v>
                </c:pt>
              </c:numCache>
            </c:numRef>
          </c:val>
        </c:ser>
        <c:ser>
          <c:idx val="2"/>
          <c:order val="2"/>
          <c:tx>
            <c:strRef>
              <c:f>Sheet1!$D$1</c:f>
              <c:strCache>
                <c:ptCount val="1"/>
                <c:pt idx="0">
                  <c:v>Column1</c:v>
                </c:pt>
              </c:strCache>
            </c:strRef>
          </c:tx>
          <c:invertIfNegative val="0"/>
          <c:cat>
            <c:strRef>
              <c:f>Sheet1!$A$2:$A$5</c:f>
              <c:strCache>
                <c:ptCount val="2"/>
                <c:pt idx="0">
                  <c:v>North </c:v>
                </c:pt>
                <c:pt idx="1">
                  <c:v>South</c:v>
                </c:pt>
              </c:strCache>
            </c:strRef>
          </c:cat>
          <c:val>
            <c:numRef>
              <c:f>Sheet1!$D$2:$D$5</c:f>
              <c:numCache>
                <c:formatCode>General</c:formatCode>
                <c:ptCount val="4"/>
              </c:numCache>
            </c:numRef>
          </c:val>
        </c:ser>
        <c:dLbls>
          <c:showLegendKey val="0"/>
          <c:showVal val="0"/>
          <c:showCatName val="0"/>
          <c:showSerName val="0"/>
          <c:showPercent val="0"/>
          <c:showBubbleSize val="0"/>
        </c:dLbls>
        <c:gapWidth val="150"/>
        <c:axId val="184996608"/>
        <c:axId val="184998528"/>
      </c:barChart>
      <c:catAx>
        <c:axId val="184996608"/>
        <c:scaling>
          <c:orientation val="minMax"/>
        </c:scaling>
        <c:delete val="0"/>
        <c:axPos val="b"/>
        <c:title>
          <c:tx>
            <c:rich>
              <a:bodyPr/>
              <a:lstStyle/>
              <a:p>
                <a:pPr>
                  <a:defRPr sz="1800" b="1" i="0" u="none" strike="noStrike" baseline="0">
                    <a:solidFill>
                      <a:srgbClr val="000000"/>
                    </a:solidFill>
                    <a:latin typeface="Calibri"/>
                    <a:ea typeface="Calibri"/>
                    <a:cs typeface="Calibri"/>
                  </a:defRPr>
                </a:pPr>
                <a:r>
                  <a:t>Region</a:t>
                </a:r>
              </a:p>
            </c:rich>
          </c:tx>
          <c:overlay val="0"/>
        </c:title>
        <c:numFmt formatCode="General" sourceLinked="1"/>
        <c:majorTickMark val="none"/>
        <c:minorTickMark val="none"/>
        <c:tickLblPos val="nextTo"/>
        <c:crossAx val="184998528"/>
        <c:crosses val="autoZero"/>
        <c:auto val="1"/>
        <c:lblAlgn val="ctr"/>
        <c:lblOffset val="100"/>
        <c:noMultiLvlLbl val="0"/>
      </c:catAx>
      <c:valAx>
        <c:axId val="184998528"/>
        <c:scaling>
          <c:orientation val="minMax"/>
        </c:scaling>
        <c:delete val="0"/>
        <c:axPos val="l"/>
        <c:majorGridlines/>
        <c:title>
          <c:tx>
            <c:rich>
              <a:bodyPr/>
              <a:lstStyle/>
              <a:p>
                <a:pPr>
                  <a:defRPr sz="1800" b="1" i="0" u="none" strike="noStrike" baseline="0">
                    <a:solidFill>
                      <a:srgbClr val="000000"/>
                    </a:solidFill>
                    <a:latin typeface="Calibri"/>
                    <a:ea typeface="Calibri"/>
                    <a:cs typeface="Calibri"/>
                  </a:defRPr>
                </a:pPr>
                <a:r>
                  <a:t>Population (millions)</a:t>
                </a:r>
              </a:p>
            </c:rich>
          </c:tx>
          <c:overlay val="0"/>
        </c:title>
        <c:numFmt formatCode="General" sourceLinked="1"/>
        <c:majorTickMark val="out"/>
        <c:minorTickMark val="none"/>
        <c:tickLblPos val="nextTo"/>
        <c:crossAx val="18499660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Industrial</a:t>
            </a:r>
            <a:r>
              <a:rPr lang="en-US" baseline="0" dirty="0" smtClean="0"/>
              <a:t> Workers</a:t>
            </a:r>
            <a:endParaRPr lang="en-US" dirty="0"/>
          </a:p>
        </c:rich>
      </c:tx>
      <c:overlay val="0"/>
    </c:title>
    <c:autoTitleDeleted val="0"/>
    <c:plotArea>
      <c:layout/>
      <c:barChart>
        <c:barDir val="col"/>
        <c:grouping val="cluster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axId val="231989632"/>
        <c:axId val="231991552"/>
      </c:barChart>
      <c:catAx>
        <c:axId val="231989632"/>
        <c:scaling>
          <c:orientation val="minMax"/>
        </c:scaling>
        <c:delete val="0"/>
        <c:axPos val="b"/>
        <c:title>
          <c:tx>
            <c:rich>
              <a:bodyPr/>
              <a:lstStyle/>
              <a:p>
                <a:pPr>
                  <a:defRPr sz="1800" b="1" i="0" u="none" strike="noStrike" baseline="0">
                    <a:solidFill>
                      <a:srgbClr val="000000"/>
                    </a:solidFill>
                    <a:latin typeface="Calibri"/>
                    <a:ea typeface="Calibri"/>
                    <a:cs typeface="Calibri"/>
                  </a:defRPr>
                </a:pPr>
                <a:r>
                  <a:t>Region</a:t>
                </a:r>
              </a:p>
            </c:rich>
          </c:tx>
          <c:overlay val="0"/>
        </c:title>
        <c:numFmt formatCode="General" sourceLinked="1"/>
        <c:majorTickMark val="none"/>
        <c:minorTickMark val="none"/>
        <c:tickLblPos val="nextTo"/>
        <c:crossAx val="231991552"/>
        <c:crosses val="autoZero"/>
        <c:auto val="1"/>
        <c:lblAlgn val="ctr"/>
        <c:lblOffset val="100"/>
        <c:noMultiLvlLbl val="0"/>
      </c:catAx>
      <c:valAx>
        <c:axId val="231991552"/>
        <c:scaling>
          <c:orientation val="minMax"/>
        </c:scaling>
        <c:delete val="0"/>
        <c:axPos val="l"/>
        <c:majorGridlines/>
        <c:title>
          <c:tx>
            <c:rich>
              <a:bodyPr/>
              <a:lstStyle/>
              <a:p>
                <a:pPr>
                  <a:defRPr sz="1800" b="1" i="0" u="none" strike="noStrike" baseline="0">
                    <a:solidFill>
                      <a:srgbClr val="000000"/>
                    </a:solidFill>
                    <a:latin typeface="Calibri"/>
                    <a:ea typeface="Calibri"/>
                    <a:cs typeface="Calibri"/>
                  </a:defRPr>
                </a:pPr>
                <a:r>
                  <a:t>Population (million)</a:t>
                </a:r>
              </a:p>
            </c:rich>
          </c:tx>
          <c:overlay val="0"/>
        </c:title>
        <c:numFmt formatCode="General" sourceLinked="1"/>
        <c:majorTickMark val="out"/>
        <c:minorTickMark val="none"/>
        <c:tickLblPos val="nextTo"/>
        <c:crossAx val="23198963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1A00AF-6CE1-49C4-8C64-16CB980D0E99}" type="datetimeFigureOut">
              <a:rPr lang="en-US" smtClean="0"/>
              <a:t>6/4/2012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4DAE11-9124-4194-A78F-6B6714BD8E9A}" type="slidenum">
              <a:rPr lang="en-US" smtClean="0"/>
              <a:t>‹#›</a:t>
            </a:fld>
            <a:endParaRPr lang="en-US"/>
          </a:p>
        </p:txBody>
      </p:sp>
    </p:spTree>
    <p:extLst>
      <p:ext uri="{BB962C8B-B14F-4D97-AF65-F5344CB8AC3E}">
        <p14:creationId xmlns:p14="http://schemas.microsoft.com/office/powerpoint/2010/main" val="1032861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34348A0-78C8-4D9D-A42F-D7776FDD2F01}" type="slidenum">
              <a:rPr lang="en-US">
                <a:solidFill>
                  <a:prstClr val="black"/>
                </a:solidFill>
              </a:rPr>
              <a:pPr eaLnBrk="1" hangingPunct="1"/>
              <a:t>12</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E932C08-1AB7-49E1-B504-FBAEE887D06F}" type="datetimeFigureOut">
              <a:rPr lang="en-US"/>
              <a:pPr>
                <a:defRPr/>
              </a:pPr>
              <a:t>6/4/2012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B4A2B00-2E36-4AA6-8210-1FE2067DD6C9}" type="slidenum">
              <a:rPr lang="en-US"/>
              <a:pPr>
                <a:defRPr/>
              </a:pPr>
              <a:t>‹#›</a:t>
            </a:fld>
            <a:endParaRPr lang="en-US"/>
          </a:p>
        </p:txBody>
      </p:sp>
    </p:spTree>
    <p:extLst>
      <p:ext uri="{BB962C8B-B14F-4D97-AF65-F5344CB8AC3E}">
        <p14:creationId xmlns:p14="http://schemas.microsoft.com/office/powerpoint/2010/main" val="3594544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AA4E67F-7D19-4ED9-BDF0-15DA8FEF43C2}" type="datetimeFigureOut">
              <a:rPr lang="en-US"/>
              <a:pPr>
                <a:defRPr/>
              </a:pPr>
              <a:t>6/4/2012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7272701-6C4E-45EB-8BFD-2D6490E396BD}" type="slidenum">
              <a:rPr lang="en-US"/>
              <a:pPr>
                <a:defRPr/>
              </a:pPr>
              <a:t>‹#›</a:t>
            </a:fld>
            <a:endParaRPr lang="en-US"/>
          </a:p>
        </p:txBody>
      </p:sp>
    </p:spTree>
    <p:extLst>
      <p:ext uri="{BB962C8B-B14F-4D97-AF65-F5344CB8AC3E}">
        <p14:creationId xmlns:p14="http://schemas.microsoft.com/office/powerpoint/2010/main" val="2916798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5671E4-2286-4804-9BD2-268A25FDB6C9}" type="datetimeFigureOut">
              <a:rPr lang="en-US"/>
              <a:pPr>
                <a:defRPr/>
              </a:pPr>
              <a:t>6/4/2012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7DF04B1-3851-4B20-B7CD-737A6E7682E1}" type="slidenum">
              <a:rPr lang="en-US"/>
              <a:pPr>
                <a:defRPr/>
              </a:pPr>
              <a:t>‹#›</a:t>
            </a:fld>
            <a:endParaRPr lang="en-US"/>
          </a:p>
        </p:txBody>
      </p:sp>
    </p:spTree>
    <p:extLst>
      <p:ext uri="{BB962C8B-B14F-4D97-AF65-F5344CB8AC3E}">
        <p14:creationId xmlns:p14="http://schemas.microsoft.com/office/powerpoint/2010/main" val="2428604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7DB6D9A-D4BF-47F3-9D6D-8C240281020D}" type="datetimeFigureOut">
              <a:rPr lang="en-US"/>
              <a:pPr>
                <a:defRPr/>
              </a:pPr>
              <a:t>6/4/2012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31AF88F-AC40-4685-8535-00D2A6807C23}" type="slidenum">
              <a:rPr lang="en-US"/>
              <a:pPr>
                <a:defRPr/>
              </a:pPr>
              <a:t>‹#›</a:t>
            </a:fld>
            <a:endParaRPr lang="en-US"/>
          </a:p>
        </p:txBody>
      </p:sp>
    </p:spTree>
    <p:extLst>
      <p:ext uri="{BB962C8B-B14F-4D97-AF65-F5344CB8AC3E}">
        <p14:creationId xmlns:p14="http://schemas.microsoft.com/office/powerpoint/2010/main" val="2211357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CB65227-56D6-486A-847F-4AE3654C46B0}" type="datetimeFigureOut">
              <a:rPr lang="en-US"/>
              <a:pPr>
                <a:defRPr/>
              </a:pPr>
              <a:t>6/4/2012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2E40E18-FC7F-4CFC-B8F0-4FD47E6C3C01}" type="slidenum">
              <a:rPr lang="en-US"/>
              <a:pPr>
                <a:defRPr/>
              </a:pPr>
              <a:t>‹#›</a:t>
            </a:fld>
            <a:endParaRPr lang="en-US"/>
          </a:p>
        </p:txBody>
      </p:sp>
    </p:spTree>
    <p:extLst>
      <p:ext uri="{BB962C8B-B14F-4D97-AF65-F5344CB8AC3E}">
        <p14:creationId xmlns:p14="http://schemas.microsoft.com/office/powerpoint/2010/main" val="2679090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5C55CBD-ABBA-4C0A-8A78-DC1ECB2FC860}" type="datetimeFigureOut">
              <a:rPr lang="en-US"/>
              <a:pPr>
                <a:defRPr/>
              </a:pPr>
              <a:t>6/4/2012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271E1C5-CDBC-4460-9C0D-74C56EC49996}" type="slidenum">
              <a:rPr lang="en-US"/>
              <a:pPr>
                <a:defRPr/>
              </a:pPr>
              <a:t>‹#›</a:t>
            </a:fld>
            <a:endParaRPr lang="en-US"/>
          </a:p>
        </p:txBody>
      </p:sp>
    </p:spTree>
    <p:extLst>
      <p:ext uri="{BB962C8B-B14F-4D97-AF65-F5344CB8AC3E}">
        <p14:creationId xmlns:p14="http://schemas.microsoft.com/office/powerpoint/2010/main" val="3439702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63846FB-67E9-40E2-8989-E2BDD554A47A}" type="datetimeFigureOut">
              <a:rPr lang="en-US"/>
              <a:pPr>
                <a:defRPr/>
              </a:pPr>
              <a:t>6/4/2012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982DFCBB-B39D-4A28-BC50-74122DCDA198}" type="slidenum">
              <a:rPr lang="en-US"/>
              <a:pPr>
                <a:defRPr/>
              </a:pPr>
              <a:t>‹#›</a:t>
            </a:fld>
            <a:endParaRPr lang="en-US"/>
          </a:p>
        </p:txBody>
      </p:sp>
    </p:spTree>
    <p:extLst>
      <p:ext uri="{BB962C8B-B14F-4D97-AF65-F5344CB8AC3E}">
        <p14:creationId xmlns:p14="http://schemas.microsoft.com/office/powerpoint/2010/main" val="3780519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4D3AF47-922B-48AA-B15A-3552500BABA6}" type="datetimeFigureOut">
              <a:rPr lang="en-US"/>
              <a:pPr>
                <a:defRPr/>
              </a:pPr>
              <a:t>6/4/2012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3F9EB3A9-C5DC-48E7-908A-B4F9CB266A9A}" type="slidenum">
              <a:rPr lang="en-US"/>
              <a:pPr>
                <a:defRPr/>
              </a:pPr>
              <a:t>‹#›</a:t>
            </a:fld>
            <a:endParaRPr lang="en-US"/>
          </a:p>
        </p:txBody>
      </p:sp>
    </p:spTree>
    <p:extLst>
      <p:ext uri="{BB962C8B-B14F-4D97-AF65-F5344CB8AC3E}">
        <p14:creationId xmlns:p14="http://schemas.microsoft.com/office/powerpoint/2010/main" val="4219941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24A1256-E6AA-441A-A844-48A52A33CB9A}" type="datetimeFigureOut">
              <a:rPr lang="en-US"/>
              <a:pPr>
                <a:defRPr/>
              </a:pPr>
              <a:t>6/4/2012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C23B20E4-7F37-437A-B971-1B4AFD5518E8}" type="slidenum">
              <a:rPr lang="en-US"/>
              <a:pPr>
                <a:defRPr/>
              </a:pPr>
              <a:t>‹#›</a:t>
            </a:fld>
            <a:endParaRPr lang="en-US"/>
          </a:p>
        </p:txBody>
      </p:sp>
    </p:spTree>
    <p:extLst>
      <p:ext uri="{BB962C8B-B14F-4D97-AF65-F5344CB8AC3E}">
        <p14:creationId xmlns:p14="http://schemas.microsoft.com/office/powerpoint/2010/main" val="2948025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02101CB-9BE9-4D7E-880C-A931EE7864CA}" type="datetimeFigureOut">
              <a:rPr lang="en-US"/>
              <a:pPr>
                <a:defRPr/>
              </a:pPr>
              <a:t>6/4/2012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9168246-B982-4FB7-9C0E-5D54ECE27159}" type="slidenum">
              <a:rPr lang="en-US"/>
              <a:pPr>
                <a:defRPr/>
              </a:pPr>
              <a:t>‹#›</a:t>
            </a:fld>
            <a:endParaRPr lang="en-US"/>
          </a:p>
        </p:txBody>
      </p:sp>
    </p:spTree>
    <p:extLst>
      <p:ext uri="{BB962C8B-B14F-4D97-AF65-F5344CB8AC3E}">
        <p14:creationId xmlns:p14="http://schemas.microsoft.com/office/powerpoint/2010/main" val="1292548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89014C0-5F55-4054-96CF-0E15AAF07BE6}" type="datetimeFigureOut">
              <a:rPr lang="en-US"/>
              <a:pPr>
                <a:defRPr/>
              </a:pPr>
              <a:t>6/4/2012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6427447F-718A-40E5-8EA3-49CFC7B36EC2}" type="slidenum">
              <a:rPr lang="en-US"/>
              <a:pPr>
                <a:defRPr/>
              </a:pPr>
              <a:t>‹#›</a:t>
            </a:fld>
            <a:endParaRPr lang="en-US"/>
          </a:p>
        </p:txBody>
      </p:sp>
    </p:spTree>
    <p:extLst>
      <p:ext uri="{BB962C8B-B14F-4D97-AF65-F5344CB8AC3E}">
        <p14:creationId xmlns:p14="http://schemas.microsoft.com/office/powerpoint/2010/main" val="3040072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charset="-128"/>
              </a:defRPr>
            </a:lvl1pPr>
          </a:lstStyle>
          <a:p>
            <a:pPr fontAlgn="base">
              <a:spcBef>
                <a:spcPct val="0"/>
              </a:spcBef>
              <a:spcAft>
                <a:spcPct val="0"/>
              </a:spcAft>
              <a:defRPr/>
            </a:pPr>
            <a:fld id="{C12274FF-F9A2-4C86-BE6E-730503F00A06}" type="datetimeFigureOut">
              <a:rPr lang="en-US"/>
              <a:pPr fontAlgn="base">
                <a:spcBef>
                  <a:spcPct val="0"/>
                </a:spcBef>
                <a:spcAft>
                  <a:spcPct val="0"/>
                </a:spcAft>
                <a:defRPr/>
              </a:pPr>
              <a:t>6/4/2012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charset="-128"/>
              </a:defRPr>
            </a:lvl1pPr>
          </a:lstStyle>
          <a:p>
            <a:pPr fontAlgn="base">
              <a:spcBef>
                <a:spcPct val="0"/>
              </a:spcBef>
              <a:spcAft>
                <a:spcPct val="0"/>
              </a:spcAft>
              <a:defRPr/>
            </a:pPr>
            <a:fld id="{091CEC2F-BE25-4924-8F2B-E3D15742ECAD}"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9266471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4.xml"/><Relationship Id="rId4" Type="http://schemas.openxmlformats.org/officeDocument/2006/relationships/chart" Target="../charts/chart6.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F:\My%20Music\My%20Music\Bruce%20Springsteen%20war.mp3" TargetMode="External"/><Relationship Id="rId1" Type="http://schemas.microsoft.com/office/2007/relationships/media" Target="file:///F:\My%20Music\My%20Music\Bruce%20Springsteen%20war.mp3" TargetMode="External"/><Relationship Id="rId5" Type="http://schemas.openxmlformats.org/officeDocument/2006/relationships/image" Target="../media/image2.png"/><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www.history.com/this-day-in-history/lincoln-issues-emancipation-proclamation" TargetMode="External"/><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video.pbs.org/video/1832507650" TargetMode="Externa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3276600"/>
            <a:ext cx="4038600" cy="533400"/>
          </a:xfrm>
          <a:solidFill>
            <a:schemeClr val="tx2">
              <a:lumMod val="60000"/>
              <a:lumOff val="40000"/>
            </a:schemeClr>
          </a:solidFill>
          <a:ln w="38100">
            <a:solidFill>
              <a:schemeClr val="tx2">
                <a:lumMod val="50000"/>
              </a:schemeClr>
            </a:solidFill>
          </a:ln>
        </p:spPr>
        <p:txBody>
          <a:bodyPr/>
          <a:lstStyle/>
          <a:p>
            <a:pPr>
              <a:defRPr/>
            </a:pPr>
            <a:r>
              <a:rPr lang="en-US" sz="3200" dirty="0" smtClean="0">
                <a:ea typeface="+mj-ea"/>
              </a:rPr>
              <a:t>The War Begins</a:t>
            </a:r>
            <a:endParaRPr lang="en-US" sz="3200" dirty="0">
              <a:ea typeface="+mj-ea"/>
            </a:endParaRPr>
          </a:p>
        </p:txBody>
      </p:sp>
      <p:sp>
        <p:nvSpPr>
          <p:cNvPr id="4" name="TextBox 3"/>
          <p:cNvSpPr txBox="1"/>
          <p:nvPr/>
        </p:nvSpPr>
        <p:spPr>
          <a:xfrm>
            <a:off x="609600" y="2057400"/>
            <a:ext cx="7620000" cy="830263"/>
          </a:xfrm>
          <a:prstGeom prst="rect">
            <a:avLst/>
          </a:prstGeom>
          <a:solidFill>
            <a:schemeClr val="tx2">
              <a:lumMod val="60000"/>
              <a:lumOff val="40000"/>
            </a:schemeClr>
          </a:solidFill>
          <a:ln w="38100">
            <a:solidFill>
              <a:schemeClr val="tx2">
                <a:lumMod val="50000"/>
              </a:schemeClr>
            </a:solidFill>
          </a:ln>
        </p:spPr>
        <p:txBody>
          <a:bodyPr>
            <a:spAutoFit/>
          </a:bodyPr>
          <a:lstStyle/>
          <a:p>
            <a:pPr algn="ctr" fontAlgn="base">
              <a:spcBef>
                <a:spcPct val="0"/>
              </a:spcBef>
              <a:spcAft>
                <a:spcPct val="0"/>
              </a:spcAft>
              <a:defRPr/>
            </a:pPr>
            <a:r>
              <a:rPr lang="en-US" sz="4800" dirty="0">
                <a:solidFill>
                  <a:prstClr val="black"/>
                </a:solidFill>
                <a:ea typeface="ＭＳ Ｐゴシック" pitchFamily="34" charset="-128"/>
              </a:rPr>
              <a:t>The  American Civil War</a:t>
            </a:r>
          </a:p>
        </p:txBody>
      </p:sp>
    </p:spTree>
    <p:extLst>
      <p:ext uri="{BB962C8B-B14F-4D97-AF65-F5344CB8AC3E}">
        <p14:creationId xmlns:p14="http://schemas.microsoft.com/office/powerpoint/2010/main" val="31388194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3276600"/>
            <a:ext cx="4038600" cy="533400"/>
          </a:xfrm>
          <a:solidFill>
            <a:schemeClr val="tx2">
              <a:lumMod val="60000"/>
              <a:lumOff val="40000"/>
            </a:schemeClr>
          </a:solidFill>
          <a:ln w="38100">
            <a:solidFill>
              <a:schemeClr val="tx2">
                <a:lumMod val="50000"/>
              </a:schemeClr>
            </a:solidFill>
          </a:ln>
        </p:spPr>
        <p:txBody>
          <a:bodyPr/>
          <a:lstStyle/>
          <a:p>
            <a:pPr>
              <a:defRPr/>
            </a:pPr>
            <a:r>
              <a:rPr lang="en-US" sz="3200" dirty="0" smtClean="0">
                <a:ea typeface="+mj-ea"/>
              </a:rPr>
              <a:t>The War Begins</a:t>
            </a:r>
            <a:endParaRPr lang="en-US" sz="3200" dirty="0">
              <a:ea typeface="+mj-ea"/>
            </a:endParaRPr>
          </a:p>
        </p:txBody>
      </p:sp>
      <p:sp>
        <p:nvSpPr>
          <p:cNvPr id="4" name="TextBox 3"/>
          <p:cNvSpPr txBox="1"/>
          <p:nvPr/>
        </p:nvSpPr>
        <p:spPr>
          <a:xfrm>
            <a:off x="609600" y="2057400"/>
            <a:ext cx="7620000" cy="830263"/>
          </a:xfrm>
          <a:prstGeom prst="rect">
            <a:avLst/>
          </a:prstGeom>
          <a:solidFill>
            <a:schemeClr val="tx2">
              <a:lumMod val="60000"/>
              <a:lumOff val="40000"/>
            </a:schemeClr>
          </a:solidFill>
          <a:ln w="38100">
            <a:solidFill>
              <a:schemeClr val="tx2">
                <a:lumMod val="50000"/>
              </a:schemeClr>
            </a:solidFill>
          </a:ln>
        </p:spPr>
        <p:txBody>
          <a:bodyPr>
            <a:spAutoFit/>
          </a:bodyPr>
          <a:lstStyle/>
          <a:p>
            <a:pPr algn="ctr" fontAlgn="base">
              <a:spcBef>
                <a:spcPct val="0"/>
              </a:spcBef>
              <a:spcAft>
                <a:spcPct val="0"/>
              </a:spcAft>
              <a:defRPr/>
            </a:pPr>
            <a:r>
              <a:rPr lang="en-US" sz="4800" dirty="0">
                <a:solidFill>
                  <a:prstClr val="black"/>
                </a:solidFill>
                <a:ea typeface="ＭＳ Ｐゴシック" pitchFamily="34" charset="-128"/>
              </a:rPr>
              <a:t>The  American Civil War</a:t>
            </a:r>
          </a:p>
        </p:txBody>
      </p:sp>
    </p:spTree>
    <p:extLst>
      <p:ext uri="{BB962C8B-B14F-4D97-AF65-F5344CB8AC3E}">
        <p14:creationId xmlns:p14="http://schemas.microsoft.com/office/powerpoint/2010/main" val="32931168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685800" y="381000"/>
            <a:ext cx="7772400" cy="1470025"/>
          </a:xfrm>
          <a:solidFill>
            <a:schemeClr val="tx2">
              <a:lumMod val="60000"/>
              <a:lumOff val="40000"/>
            </a:schemeClr>
          </a:solidFill>
          <a:ln w="38100">
            <a:solidFill>
              <a:schemeClr val="tx1"/>
            </a:solidFill>
          </a:ln>
        </p:spPr>
        <p:txBody>
          <a:bodyPr/>
          <a:lstStyle/>
          <a:p>
            <a:pPr eaLnBrk="1" hangingPunct="1">
              <a:defRPr/>
            </a:pPr>
            <a:r>
              <a:rPr lang="en-US" dirty="0" smtClean="0">
                <a:latin typeface="Times New Roman" pitchFamily="18" charset="0"/>
                <a:ea typeface="ＭＳ Ｐゴシック" pitchFamily="34" charset="-128"/>
                <a:cs typeface="Times New Roman" pitchFamily="18" charset="0"/>
              </a:rPr>
              <a:t>Union Advantages </a:t>
            </a:r>
          </a:p>
        </p:txBody>
      </p:sp>
      <p:sp>
        <p:nvSpPr>
          <p:cNvPr id="12291" name="TextBox 2"/>
          <p:cNvSpPr txBox="1">
            <a:spLocks noChangeArrowheads="1"/>
          </p:cNvSpPr>
          <p:nvPr/>
        </p:nvSpPr>
        <p:spPr bwMode="auto">
          <a:xfrm>
            <a:off x="1143000" y="2209800"/>
            <a:ext cx="19050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fontAlgn="base" hangingPunct="1">
              <a:lnSpc>
                <a:spcPct val="200000"/>
              </a:lnSpc>
              <a:spcBef>
                <a:spcPct val="0"/>
              </a:spcBef>
              <a:spcAft>
                <a:spcPct val="0"/>
              </a:spcAft>
            </a:pPr>
            <a:r>
              <a:rPr lang="en-US" sz="2400">
                <a:solidFill>
                  <a:prstClr val="black"/>
                </a:solidFill>
                <a:latin typeface="Times New Roman" pitchFamily="18" charset="0"/>
                <a:cs typeface="Times New Roman" pitchFamily="18" charset="0"/>
              </a:rPr>
              <a:t>Population</a:t>
            </a:r>
          </a:p>
          <a:p>
            <a:pPr eaLnBrk="1" fontAlgn="base" hangingPunct="1">
              <a:lnSpc>
                <a:spcPct val="200000"/>
              </a:lnSpc>
              <a:spcBef>
                <a:spcPct val="0"/>
              </a:spcBef>
              <a:spcAft>
                <a:spcPct val="0"/>
              </a:spcAft>
            </a:pPr>
            <a:endParaRPr lang="en-US" sz="2400">
              <a:solidFill>
                <a:srgbClr val="FF0000"/>
              </a:solidFill>
              <a:latin typeface="Times New Roman" pitchFamily="18" charset="0"/>
              <a:cs typeface="Times New Roman" pitchFamily="18" charset="0"/>
            </a:endParaRPr>
          </a:p>
        </p:txBody>
      </p:sp>
      <p:sp>
        <p:nvSpPr>
          <p:cNvPr id="12292" name="TextBox 3"/>
          <p:cNvSpPr txBox="1">
            <a:spLocks noChangeArrowheads="1"/>
          </p:cNvSpPr>
          <p:nvPr/>
        </p:nvSpPr>
        <p:spPr bwMode="auto">
          <a:xfrm>
            <a:off x="6172200" y="2478088"/>
            <a:ext cx="1447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fontAlgn="base" hangingPunct="1">
              <a:spcBef>
                <a:spcPct val="0"/>
              </a:spcBef>
              <a:spcAft>
                <a:spcPct val="0"/>
              </a:spcAft>
            </a:pPr>
            <a:r>
              <a:rPr lang="en-US" sz="2400">
                <a:solidFill>
                  <a:prstClr val="black"/>
                </a:solidFill>
                <a:latin typeface="Times New Roman" pitchFamily="18" charset="0"/>
                <a:cs typeface="Times New Roman" pitchFamily="18" charset="0"/>
              </a:rPr>
              <a:t>Industry</a:t>
            </a:r>
          </a:p>
        </p:txBody>
      </p:sp>
      <p:pic>
        <p:nvPicPr>
          <p:cNvPr id="12293" name="Picture 7" descr="http://www.legendsofamerica.com/photos-americanhistory/CivilWarMap.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200400"/>
            <a:ext cx="3276600" cy="209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9" descr="http://civilrightsandwrongs.files.wordpress.com/2010/05/b1ec19324a4340638c4457e577997cc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0688" y="2870200"/>
            <a:ext cx="2278062" cy="322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86968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latin typeface="Times New Roman" pitchFamily="18" charset="0"/>
                <a:ea typeface="+mj-ea"/>
                <a:cs typeface="Times New Roman" pitchFamily="18" charset="0"/>
              </a:rPr>
              <a:t>Military  </a:t>
            </a:r>
          </a:p>
        </p:txBody>
      </p:sp>
      <p:graphicFrame>
        <p:nvGraphicFramePr>
          <p:cNvPr id="2" name="Chart 6"/>
          <p:cNvGraphicFramePr>
            <a:graphicFrameLocks/>
          </p:cNvGraphicFramePr>
          <p:nvPr/>
        </p:nvGraphicFramePr>
        <p:xfrm>
          <a:off x="4622800" y="1651000"/>
          <a:ext cx="3937000" cy="2108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7"/>
          <p:cNvGraphicFramePr>
            <a:graphicFrameLocks/>
          </p:cNvGraphicFramePr>
          <p:nvPr/>
        </p:nvGraphicFramePr>
        <p:xfrm>
          <a:off x="2336800" y="4318000"/>
          <a:ext cx="3327400" cy="2184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Chart 8"/>
          <p:cNvGraphicFramePr>
            <a:graphicFrameLocks/>
          </p:cNvGraphicFramePr>
          <p:nvPr/>
        </p:nvGraphicFramePr>
        <p:xfrm>
          <a:off x="508000" y="1651000"/>
          <a:ext cx="3479800" cy="18796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632290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4"/>
          <p:cNvGraphicFramePr>
            <a:graphicFrameLocks/>
          </p:cNvGraphicFramePr>
          <p:nvPr/>
        </p:nvGraphicFramePr>
        <p:xfrm>
          <a:off x="50800" y="1955800"/>
          <a:ext cx="3175000" cy="4318000"/>
        </p:xfrm>
        <a:graphic>
          <a:graphicData uri="http://schemas.openxmlformats.org/drawingml/2006/chart">
            <c:chart xmlns:c="http://schemas.openxmlformats.org/drawingml/2006/chart" xmlns:r="http://schemas.openxmlformats.org/officeDocument/2006/relationships" r:id="rId2"/>
          </a:graphicData>
        </a:graphic>
      </p:graphicFrame>
      <p:sp>
        <p:nvSpPr>
          <p:cNvPr id="6" name="Title 3"/>
          <p:cNvSpPr>
            <a:spLocks noGrp="1"/>
          </p:cNvSpPr>
          <p:nvPr>
            <p:ph type="title"/>
          </p:nvPr>
        </p:nvSpPr>
        <p:spPr>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latin typeface="Times New Roman" pitchFamily="18" charset="0"/>
                <a:ea typeface="+mj-ea"/>
                <a:cs typeface="Times New Roman" pitchFamily="18" charset="0"/>
              </a:rPr>
              <a:t>Population</a:t>
            </a:r>
          </a:p>
        </p:txBody>
      </p:sp>
      <p:graphicFrame>
        <p:nvGraphicFramePr>
          <p:cNvPr id="3" name="Chart 6"/>
          <p:cNvGraphicFramePr>
            <a:graphicFrameLocks/>
          </p:cNvGraphicFramePr>
          <p:nvPr/>
        </p:nvGraphicFramePr>
        <p:xfrm>
          <a:off x="3175000" y="1955800"/>
          <a:ext cx="2946400" cy="4241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7"/>
          <p:cNvGraphicFramePr>
            <a:graphicFrameLocks/>
          </p:cNvGraphicFramePr>
          <p:nvPr/>
        </p:nvGraphicFramePr>
        <p:xfrm>
          <a:off x="6146800" y="2032000"/>
          <a:ext cx="2641600" cy="4318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8811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latin typeface="Times New Roman" pitchFamily="18" charset="0"/>
                <a:ea typeface="+mj-ea"/>
                <a:cs typeface="Times New Roman" pitchFamily="18" charset="0"/>
              </a:rPr>
              <a:t>Industry </a:t>
            </a:r>
          </a:p>
        </p:txBody>
      </p:sp>
      <p:sp>
        <p:nvSpPr>
          <p:cNvPr id="11" name="TextBox 10"/>
          <p:cNvSpPr txBox="1"/>
          <p:nvPr/>
        </p:nvSpPr>
        <p:spPr>
          <a:xfrm>
            <a:off x="457200" y="1600200"/>
            <a:ext cx="3657600" cy="2308225"/>
          </a:xfrm>
          <a:prstGeom prst="rect">
            <a:avLst/>
          </a:prstGeom>
          <a:solidFill>
            <a:schemeClr val="bg1"/>
          </a:solidFill>
          <a:ln w="38100">
            <a:solidFill>
              <a:schemeClr val="tx2">
                <a:lumMod val="50000"/>
              </a:schemeClr>
            </a:solidFill>
          </a:ln>
        </p:spPr>
        <p:txBody>
          <a:bodyPr>
            <a:spAutoFit/>
          </a:bodyPr>
          <a:lstStyle/>
          <a:p>
            <a:pPr marL="342900" indent="-342900" fontAlgn="base">
              <a:spcBef>
                <a:spcPct val="0"/>
              </a:spcBef>
              <a:spcAft>
                <a:spcPct val="0"/>
              </a:spcAft>
              <a:buFont typeface="Wingdings" pitchFamily="2" charset="2"/>
              <a:buChar char="v"/>
              <a:defRPr/>
            </a:pPr>
            <a:r>
              <a:rPr lang="en-US" sz="2400" dirty="0">
                <a:solidFill>
                  <a:prstClr val="black"/>
                </a:solidFill>
                <a:latin typeface="Arial" pitchFamily="34" charset="0"/>
                <a:ea typeface="ＭＳ Ｐゴシック" charset="-128"/>
              </a:rPr>
              <a:t>Union enormous advantages in resources, fighting power, factories, food production, and more railroads.</a:t>
            </a:r>
          </a:p>
        </p:txBody>
      </p:sp>
      <p:sp>
        <p:nvSpPr>
          <p:cNvPr id="7" name="TextBox 6"/>
          <p:cNvSpPr txBox="1"/>
          <p:nvPr/>
        </p:nvSpPr>
        <p:spPr>
          <a:xfrm>
            <a:off x="457200" y="4267200"/>
            <a:ext cx="3657600" cy="1570038"/>
          </a:xfrm>
          <a:prstGeom prst="rect">
            <a:avLst/>
          </a:prstGeom>
          <a:solidFill>
            <a:schemeClr val="bg1"/>
          </a:solidFill>
          <a:ln w="38100">
            <a:solidFill>
              <a:schemeClr val="tx2">
                <a:lumMod val="50000"/>
              </a:schemeClr>
            </a:solidFill>
          </a:ln>
        </p:spPr>
        <p:txBody>
          <a:bodyPr>
            <a:spAutoFit/>
          </a:bodyPr>
          <a:lstStyle/>
          <a:p>
            <a:pPr marL="342900" indent="-342900" fontAlgn="base">
              <a:spcBef>
                <a:spcPct val="0"/>
              </a:spcBef>
              <a:spcAft>
                <a:spcPct val="0"/>
              </a:spcAft>
              <a:buFont typeface="Wingdings" pitchFamily="2" charset="2"/>
              <a:buChar char="v"/>
              <a:defRPr/>
            </a:pPr>
            <a:r>
              <a:rPr lang="en-US" sz="2400" dirty="0">
                <a:solidFill>
                  <a:prstClr val="black"/>
                </a:solidFill>
                <a:latin typeface="Arial" pitchFamily="34" charset="0"/>
                <a:ea typeface="ＭＳ Ｐゴシック" charset="-128"/>
              </a:rPr>
              <a:t>Confederacy’s advantages include; “King Cotton”, and first-rate generals.</a:t>
            </a:r>
          </a:p>
        </p:txBody>
      </p:sp>
      <p:pic>
        <p:nvPicPr>
          <p:cNvPr id="15365" name="Picture 6" descr="http://www.alincolnlearning.us/locomotiv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611313"/>
            <a:ext cx="4038600" cy="23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8" descr="http://petticoatsandpistols.com/wp-content/uploads/2011/04/Artillery-Civil-War-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4318000"/>
            <a:ext cx="27432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35711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ＭＳ Ｐゴシック" charset="-128"/>
                <a:cs typeface="Times New Roman" pitchFamily="18" charset="0"/>
              </a:rPr>
              <a:t>Anaconda Plan</a:t>
            </a:r>
          </a:p>
        </p:txBody>
      </p:sp>
      <p:sp>
        <p:nvSpPr>
          <p:cNvPr id="8" name="Content Placeholder 2"/>
          <p:cNvSpPr>
            <a:spLocks noGrp="1"/>
          </p:cNvSpPr>
          <p:nvPr>
            <p:ph sz="half" idx="1"/>
          </p:nvPr>
        </p:nvSpPr>
        <p:spPr>
          <a:xfrm>
            <a:off x="228600" y="1600200"/>
            <a:ext cx="4038600" cy="5105400"/>
          </a:xfrm>
          <a:solidFill>
            <a:schemeClr val="bg1"/>
          </a:solidFill>
          <a:ln w="38100">
            <a:solidFill>
              <a:schemeClr val="tx2">
                <a:lumMod val="75000"/>
              </a:schemeClr>
            </a:solidFill>
          </a:ln>
        </p:spPr>
        <p:txBody>
          <a:bodyPr/>
          <a:lstStyle/>
          <a:p>
            <a:pPr eaLnBrk="1" hangingPunct="1">
              <a:buFont typeface="Wingdings" pitchFamily="2" charset="2"/>
              <a:buChar char="v"/>
              <a:defRPr/>
            </a:pPr>
            <a:r>
              <a:rPr lang="en-US" dirty="0" smtClean="0">
                <a:latin typeface="Times New Roman" pitchFamily="18" charset="0"/>
                <a:ea typeface="+mn-ea"/>
                <a:cs typeface="Times New Roman" pitchFamily="18" charset="0"/>
              </a:rPr>
              <a:t>Three-part plan: (1) Union blockades South ports. Stops the export of cotton and import on other goods. (2) Union boats travel Mississippi R. splitting Con. In half. (3) Union armies ambushed Con. Capital Richmond, Virginia.</a:t>
            </a:r>
          </a:p>
        </p:txBody>
      </p:sp>
      <p:pic>
        <p:nvPicPr>
          <p:cNvPr id="16388" name="Picture 5" descr="http://www2.vcdh.virginia.edu/civilwar/Exhibits/images_war/Anaconda-pl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2286000"/>
            <a:ext cx="3476625"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63310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blinds(horizontal)">
                                      <p:cBhvr>
                                        <p:cTn id="7" dur="500"/>
                                        <p:tgtEl>
                                          <p:spTgt spid="8">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linds(horizontal)">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mj-ea"/>
                <a:cs typeface="Times New Roman" pitchFamily="18" charset="0"/>
              </a:rPr>
              <a:t>What is it? And how does it work?</a:t>
            </a:r>
          </a:p>
        </p:txBody>
      </p:sp>
      <p:sp>
        <p:nvSpPr>
          <p:cNvPr id="6" name="Content Placeholder 2"/>
          <p:cNvSpPr>
            <a:spLocks noGrp="1"/>
          </p:cNvSpPr>
          <p:nvPr>
            <p:ph sz="half" idx="1"/>
          </p:nvPr>
        </p:nvSpPr>
        <p:spPr>
          <a:xfrm>
            <a:off x="228600" y="1600200"/>
            <a:ext cx="4191000" cy="2514600"/>
          </a:xfrm>
          <a:solidFill>
            <a:schemeClr val="bg1"/>
          </a:solidFill>
          <a:ln w="38100">
            <a:solidFill>
              <a:schemeClr val="tx2">
                <a:lumMod val="75000"/>
              </a:schemeClr>
            </a:solidFill>
          </a:ln>
        </p:spPr>
        <p:txBody>
          <a:bodyPr/>
          <a:lstStyle/>
          <a:p>
            <a:pPr eaLnBrk="1" hangingPunct="1">
              <a:buFont typeface="Wingdings" pitchFamily="2" charset="2"/>
              <a:buChar char="v"/>
              <a:defRPr/>
            </a:pPr>
            <a:r>
              <a:rPr lang="en-US" dirty="0" smtClean="0">
                <a:latin typeface="Times New Roman" pitchFamily="18" charset="0"/>
                <a:ea typeface="+mn-ea"/>
                <a:cs typeface="Times New Roman" pitchFamily="18" charset="0"/>
              </a:rPr>
              <a:t>Its purpose is to cause the south to become vulnerable and allow the North to invade and take over there former land.</a:t>
            </a:r>
          </a:p>
        </p:txBody>
      </p:sp>
      <p:pic>
        <p:nvPicPr>
          <p:cNvPr id="17412" name="Picture 5" descr="http://haysvillelibrary.files.wordpress.com/2008/12/anaconda-pl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3200400"/>
            <a:ext cx="20574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43777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a:ln w="38100">
            <a:solidFill>
              <a:schemeClr val="tx1"/>
            </a:solidFill>
          </a:ln>
        </p:spPr>
        <p:txBody>
          <a:bodyPr/>
          <a:lstStyle/>
          <a:p>
            <a:pPr>
              <a:defRPr/>
            </a:pPr>
            <a:r>
              <a:rPr lang="en-US" dirty="0" smtClean="0"/>
              <a:t>Battles</a:t>
            </a:r>
            <a:endParaRPr lang="en-US" dirty="0"/>
          </a:p>
        </p:txBody>
      </p:sp>
      <p:sp>
        <p:nvSpPr>
          <p:cNvPr id="5" name="TextBox 4"/>
          <p:cNvSpPr txBox="1"/>
          <p:nvPr/>
        </p:nvSpPr>
        <p:spPr>
          <a:xfrm>
            <a:off x="2667000" y="1981200"/>
            <a:ext cx="3505200" cy="1384300"/>
          </a:xfrm>
          <a:prstGeom prst="rect">
            <a:avLst/>
          </a:prstGeom>
          <a:solidFill>
            <a:schemeClr val="bg1"/>
          </a:solidFill>
          <a:ln w="38100">
            <a:solidFill>
              <a:schemeClr val="tx1"/>
            </a:solidFill>
          </a:ln>
        </p:spPr>
        <p:txBody>
          <a:bodyPr>
            <a:spAutoFit/>
          </a:bodyPr>
          <a:lstStyle/>
          <a:p>
            <a:pPr fontAlgn="base">
              <a:spcBef>
                <a:spcPct val="0"/>
              </a:spcBef>
              <a:spcAft>
                <a:spcPct val="0"/>
              </a:spcAft>
              <a:defRPr/>
            </a:pPr>
            <a:r>
              <a:rPr lang="en-US" sz="2800" b="1" dirty="0">
                <a:solidFill>
                  <a:prstClr val="black"/>
                </a:solidFill>
                <a:latin typeface="Times New Roman" pitchFamily="18" charset="0"/>
                <a:ea typeface="ＭＳ Ｐゴシック" pitchFamily="34" charset="-128"/>
                <a:cs typeface="Times New Roman" pitchFamily="18" charset="0"/>
              </a:rPr>
              <a:t>Battles:</a:t>
            </a:r>
          </a:p>
          <a:p>
            <a:pPr marL="457200" indent="-457200" fontAlgn="base">
              <a:spcBef>
                <a:spcPct val="0"/>
              </a:spcBef>
              <a:spcAft>
                <a:spcPct val="0"/>
              </a:spcAft>
              <a:buFont typeface="Wingdings" pitchFamily="2" charset="2"/>
              <a:buChar char="v"/>
              <a:defRPr/>
            </a:pPr>
            <a:r>
              <a:rPr lang="en-US" sz="2800" dirty="0">
                <a:solidFill>
                  <a:prstClr val="black"/>
                </a:solidFill>
                <a:latin typeface="Times New Roman" pitchFamily="18" charset="0"/>
                <a:ea typeface="ＭＳ Ｐゴシック" pitchFamily="34" charset="-128"/>
                <a:cs typeface="Times New Roman" pitchFamily="18" charset="0"/>
              </a:rPr>
              <a:t>Battle at Bull Run</a:t>
            </a:r>
          </a:p>
          <a:p>
            <a:pPr marL="457200" indent="-457200" fontAlgn="base">
              <a:spcBef>
                <a:spcPct val="0"/>
              </a:spcBef>
              <a:spcAft>
                <a:spcPct val="0"/>
              </a:spcAft>
              <a:buFont typeface="Wingdings" pitchFamily="2" charset="2"/>
              <a:buChar char="v"/>
              <a:defRPr/>
            </a:pPr>
            <a:r>
              <a:rPr lang="en-US" sz="2800" dirty="0">
                <a:solidFill>
                  <a:prstClr val="black"/>
                </a:solidFill>
                <a:latin typeface="Times New Roman" pitchFamily="18" charset="0"/>
                <a:ea typeface="ＭＳ Ｐゴシック" pitchFamily="34" charset="-128"/>
                <a:cs typeface="Times New Roman" pitchFamily="18" charset="0"/>
              </a:rPr>
              <a:t>Battle at Antietam</a:t>
            </a:r>
          </a:p>
        </p:txBody>
      </p:sp>
      <p:pic>
        <p:nvPicPr>
          <p:cNvPr id="18436" name="Picture 5" descr="http://upload.wikimedia.org/wikipedia/commons/thumb/4/48/First_Battle_of_Bull_Run_Kurz_%26_Allison.jpg/300px-First_Battle_of_Bull_Run_Kurz_%26_Allis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857625"/>
            <a:ext cx="2857500"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7" descr="http://upload.wikimedia.org/wikipedia/commons/thumb/4/4f/Battle_of_Antietam.png/300px-Battle_of_Antieta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3905250"/>
            <a:ext cx="2857500"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76251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457200" y="274638"/>
            <a:ext cx="8229600" cy="1143000"/>
          </a:xfrm>
          <a:prstGeom prst="rect">
            <a:avLst/>
          </a:prstGeom>
          <a:solidFill>
            <a:schemeClr val="tx2">
              <a:lumMod val="60000"/>
              <a:lumOff val="40000"/>
            </a:schemeClr>
          </a:solidFill>
          <a:ln w="38100">
            <a:solidFill>
              <a:schemeClr val="tx2">
                <a:lumMod val="75000"/>
              </a:schemeClr>
            </a:solidFill>
            <a:miter lim="800000"/>
            <a:headEnd/>
            <a:tailEnd/>
          </a:ln>
        </p:spPr>
        <p:txBody>
          <a:bodyPr anchor="ctr"/>
          <a:lstStyle/>
          <a:p>
            <a:pPr algn="ctr" fontAlgn="base">
              <a:spcBef>
                <a:spcPct val="0"/>
              </a:spcBef>
              <a:spcAft>
                <a:spcPct val="0"/>
              </a:spcAft>
              <a:defRPr/>
            </a:pPr>
            <a:r>
              <a:rPr lang="en-US" sz="4400" dirty="0">
                <a:solidFill>
                  <a:prstClr val="black"/>
                </a:solidFill>
                <a:latin typeface="Times New Roman" pitchFamily="18" charset="0"/>
                <a:ea typeface="ＭＳ Ｐゴシック" pitchFamily="34" charset="-128"/>
                <a:cs typeface="Times New Roman" pitchFamily="18" charset="0"/>
              </a:rPr>
              <a:t>Battle of Bull Run</a:t>
            </a:r>
          </a:p>
        </p:txBody>
      </p:sp>
      <p:sp>
        <p:nvSpPr>
          <p:cNvPr id="19459" name="TextBox 3"/>
          <p:cNvSpPr txBox="1">
            <a:spLocks noChangeArrowheads="1"/>
          </p:cNvSpPr>
          <p:nvPr/>
        </p:nvSpPr>
        <p:spPr bwMode="auto">
          <a:xfrm>
            <a:off x="1143000" y="1905000"/>
            <a:ext cx="6705600" cy="2246313"/>
          </a:xfrm>
          <a:prstGeom prst="rect">
            <a:avLst/>
          </a:prstGeom>
          <a:solidFill>
            <a:schemeClr val="bg1"/>
          </a:solidFill>
          <a:ln w="3810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fontAlgn="base" hangingPunct="1">
              <a:spcBef>
                <a:spcPct val="0"/>
              </a:spcBef>
              <a:spcAft>
                <a:spcPct val="0"/>
              </a:spcAft>
            </a:pPr>
            <a:r>
              <a:rPr lang="en-US" sz="2800">
                <a:solidFill>
                  <a:prstClr val="black"/>
                </a:solidFill>
                <a:latin typeface="Times New Roman" pitchFamily="18" charset="0"/>
                <a:cs typeface="Times New Roman" pitchFamily="18" charset="0"/>
              </a:rPr>
              <a:t>30,000 soldiers invade Con. Capital. Union soldiers came upon there army near bull run (little creek). Con. Forced the north to retreat. North became blocked by their own civilians. </a:t>
            </a:r>
          </a:p>
          <a:p>
            <a:pPr eaLnBrk="1" fontAlgn="base" hangingPunct="1">
              <a:spcBef>
                <a:spcPct val="0"/>
              </a:spcBef>
              <a:spcAft>
                <a:spcPct val="0"/>
              </a:spcAft>
            </a:pPr>
            <a:r>
              <a:rPr lang="en-US" sz="2800">
                <a:solidFill>
                  <a:prstClr val="black"/>
                </a:solidFill>
                <a:latin typeface="Times New Roman" pitchFamily="18" charset="0"/>
                <a:cs typeface="Times New Roman" pitchFamily="18" charset="0"/>
              </a:rPr>
              <a:t>Con. won!!  </a:t>
            </a:r>
          </a:p>
        </p:txBody>
      </p:sp>
      <p:pic>
        <p:nvPicPr>
          <p:cNvPr id="1946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4876800"/>
            <a:ext cx="61722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09110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a:ln w="38100">
            <a:solidFill>
              <a:schemeClr val="bg2">
                <a:lumMod val="10000"/>
              </a:schemeClr>
            </a:solidFill>
          </a:ln>
        </p:spPr>
        <p:txBody>
          <a:bodyPr/>
          <a:lstStyle/>
          <a:p>
            <a:pPr>
              <a:defRPr/>
            </a:pPr>
            <a:r>
              <a:rPr lang="en-US" dirty="0" smtClean="0"/>
              <a:t>Battle of Antietam</a:t>
            </a:r>
            <a:endParaRPr lang="en-US" dirty="0"/>
          </a:p>
        </p:txBody>
      </p:sp>
      <p:sp>
        <p:nvSpPr>
          <p:cNvPr id="13315" name="Content Placeholder 2"/>
          <p:cNvSpPr>
            <a:spLocks noGrp="1"/>
          </p:cNvSpPr>
          <p:nvPr>
            <p:ph sz="half" idx="1"/>
          </p:nvPr>
        </p:nvSpPr>
        <p:spPr>
          <a:solidFill>
            <a:schemeClr val="bg1"/>
          </a:solidFill>
          <a:ln w="38100">
            <a:solidFill>
              <a:schemeClr val="tx1"/>
            </a:solidFill>
          </a:ln>
        </p:spPr>
        <p:txBody>
          <a:bodyPr/>
          <a:lstStyle/>
          <a:p>
            <a:pPr marL="0" indent="0">
              <a:buFont typeface="Arial" charset="0"/>
              <a:buNone/>
              <a:defRPr/>
            </a:pPr>
            <a:r>
              <a:rPr lang="en-US" dirty="0" smtClean="0">
                <a:ea typeface="ＭＳ Ｐゴシック" pitchFamily="34" charset="-128"/>
              </a:rPr>
              <a:t>Known as the bloodiest</a:t>
            </a:r>
            <a:r>
              <a:rPr lang="en-US" dirty="0">
                <a:ea typeface="ＭＳ Ｐゴシック" pitchFamily="34" charset="-128"/>
              </a:rPr>
              <a:t> </a:t>
            </a:r>
            <a:r>
              <a:rPr lang="en-US" dirty="0" smtClean="0">
                <a:ea typeface="ＭＳ Ｐゴシック" pitchFamily="34" charset="-128"/>
              </a:rPr>
              <a:t>day in American history.</a:t>
            </a:r>
          </a:p>
          <a:p>
            <a:pPr>
              <a:buFont typeface="Wingdings" pitchFamily="2" charset="2"/>
              <a:buChar char="v"/>
              <a:defRPr/>
            </a:pPr>
            <a:r>
              <a:rPr lang="en-US" dirty="0">
                <a:ea typeface="ＭＳ Ｐゴシック" pitchFamily="34" charset="-128"/>
              </a:rPr>
              <a:t>S</a:t>
            </a:r>
            <a:r>
              <a:rPr lang="en-US" dirty="0" smtClean="0">
                <a:ea typeface="ＭＳ Ｐゴシック" pitchFamily="34" charset="-128"/>
              </a:rPr>
              <a:t>ep. 17</a:t>
            </a:r>
            <a:r>
              <a:rPr lang="en-US" baseline="30000" dirty="0" smtClean="0">
                <a:ea typeface="ＭＳ Ｐゴシック" pitchFamily="34" charset="-128"/>
              </a:rPr>
              <a:t>th</a:t>
            </a:r>
            <a:r>
              <a:rPr lang="en-US" dirty="0" smtClean="0">
                <a:ea typeface="ＭＳ Ｐゴシック" pitchFamily="34" charset="-128"/>
              </a:rPr>
              <a:t> McClellan ordered his men forward after Lee.</a:t>
            </a:r>
          </a:p>
          <a:p>
            <a:pPr>
              <a:buFont typeface="Wingdings" pitchFamily="2" charset="2"/>
              <a:buChar char="v"/>
              <a:defRPr/>
            </a:pPr>
            <a:r>
              <a:rPr lang="en-US" dirty="0" smtClean="0">
                <a:ea typeface="ＭＳ Ｐゴシック" pitchFamily="34" charset="-128"/>
              </a:rPr>
              <a:t>26,000 union soldiers were killed.</a:t>
            </a:r>
            <a:r>
              <a:rPr lang="en-US" dirty="0">
                <a:ea typeface="ＭＳ Ｐゴシック" pitchFamily="34" charset="-128"/>
              </a:rPr>
              <a:t> </a:t>
            </a:r>
            <a:r>
              <a:rPr lang="en-US" dirty="0" smtClean="0">
                <a:ea typeface="ＭＳ Ｐゴシック" pitchFamily="34" charset="-128"/>
              </a:rPr>
              <a:t>Con. Army possibly ending the civil war.</a:t>
            </a:r>
          </a:p>
          <a:p>
            <a:pPr marL="0" indent="0">
              <a:buFont typeface="Arial" charset="0"/>
              <a:buNone/>
              <a:defRPr/>
            </a:pPr>
            <a:r>
              <a:rPr lang="en-US" dirty="0" smtClean="0">
                <a:ea typeface="ＭＳ Ｐゴシック" pitchFamily="34" charset="-128"/>
              </a:rPr>
              <a:t> </a:t>
            </a:r>
          </a:p>
        </p:txBody>
      </p:sp>
      <p:pic>
        <p:nvPicPr>
          <p:cNvPr id="2048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2057400"/>
            <a:ext cx="3327400" cy="332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9247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4" name="Picture 3" descr="fort sumter.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1095375"/>
            <a:ext cx="9144000"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itle 1"/>
          <p:cNvSpPr>
            <a:spLocks noGrp="1"/>
          </p:cNvSpPr>
          <p:nvPr>
            <p:ph type="ctrTitle"/>
          </p:nvPr>
        </p:nvSpPr>
        <p:spPr>
          <a:xfrm>
            <a:off x="685800" y="1066800"/>
            <a:ext cx="7772400" cy="1470025"/>
          </a:xfrm>
        </p:spPr>
        <p:txBody>
          <a:bodyPr/>
          <a:lstStyle/>
          <a:p>
            <a:pPr eaLnBrk="1" hangingPunct="1"/>
            <a:r>
              <a:rPr lang="en-US" smtClean="0">
                <a:latin typeface="Times New Roman" pitchFamily="18" charset="0"/>
                <a:ea typeface="ＭＳ Ｐゴシック" pitchFamily="34" charset="-128"/>
                <a:cs typeface="Times New Roman" pitchFamily="18" charset="0"/>
              </a:rPr>
              <a:t>Fort Sumter</a:t>
            </a:r>
          </a:p>
        </p:txBody>
      </p:sp>
      <p:sp>
        <p:nvSpPr>
          <p:cNvPr id="3076" name="Subtitle 2"/>
          <p:cNvSpPr>
            <a:spLocks noGrp="1"/>
          </p:cNvSpPr>
          <p:nvPr>
            <p:ph type="subTitle" idx="1"/>
          </p:nvPr>
        </p:nvSpPr>
        <p:spPr>
          <a:xfrm>
            <a:off x="1371600" y="5105400"/>
            <a:ext cx="6400800" cy="1752600"/>
          </a:xfrm>
        </p:spPr>
        <p:txBody>
          <a:bodyPr/>
          <a:lstStyle/>
          <a:p>
            <a:pPr eaLnBrk="1" hangingPunct="1"/>
            <a:r>
              <a:rPr lang="en-US" smtClean="0">
                <a:solidFill>
                  <a:srgbClr val="FF0000"/>
                </a:solidFill>
                <a:latin typeface="Times New Roman" pitchFamily="18" charset="0"/>
                <a:ea typeface="ＭＳ Ｐゴシック" pitchFamily="34" charset="-128"/>
                <a:cs typeface="Times New Roman" pitchFamily="18" charset="0"/>
              </a:rPr>
              <a:t>The Beginning of the Civil War</a:t>
            </a:r>
          </a:p>
        </p:txBody>
      </p:sp>
      <p:pic>
        <p:nvPicPr>
          <p:cNvPr id="6" name="Bruce%20Springsteen%20war.mp3">
            <a:hlinkClick r:id="" action="ppaction://media"/>
          </p:cNvPr>
          <p:cNvPicPr>
            <a:picLocks noChangeAspect="1"/>
          </p:cNvPicPr>
          <p:nvPr>
            <a:audi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41031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repeatCount="indefinite"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a:ln w="38100">
            <a:solidFill>
              <a:schemeClr val="bg2">
                <a:lumMod val="10000"/>
              </a:schemeClr>
            </a:solidFill>
          </a:ln>
        </p:spPr>
        <p:txBody>
          <a:bodyPr/>
          <a:lstStyle/>
          <a:p>
            <a:pPr>
              <a:defRPr/>
            </a:pPr>
            <a:r>
              <a:rPr lang="en-US" dirty="0" smtClean="0"/>
              <a:t>Generals</a:t>
            </a:r>
            <a:endParaRPr lang="en-US" dirty="0"/>
          </a:p>
        </p:txBody>
      </p:sp>
      <p:sp>
        <p:nvSpPr>
          <p:cNvPr id="21507" name="Content Placeholder 2"/>
          <p:cNvSpPr>
            <a:spLocks noGrp="1"/>
          </p:cNvSpPr>
          <p:nvPr>
            <p:ph sz="half" idx="1"/>
          </p:nvPr>
        </p:nvSpPr>
        <p:spPr>
          <a:xfrm>
            <a:off x="381000" y="1676400"/>
            <a:ext cx="4038600" cy="2286000"/>
          </a:xfrm>
          <a:solidFill>
            <a:schemeClr val="bg1"/>
          </a:solidFill>
          <a:ln w="38100">
            <a:solidFill>
              <a:schemeClr val="tx1"/>
            </a:solidFill>
            <a:miter lim="800000"/>
            <a:headEnd/>
            <a:tailEnd/>
          </a:ln>
        </p:spPr>
        <p:txBody>
          <a:bodyPr/>
          <a:lstStyle/>
          <a:p>
            <a:r>
              <a:rPr lang="en-US" u="sng" smtClean="0">
                <a:ea typeface="ＭＳ Ｐゴシック" pitchFamily="34" charset="-128"/>
              </a:rPr>
              <a:t>Generals:</a:t>
            </a:r>
          </a:p>
          <a:p>
            <a:r>
              <a:rPr lang="en-US" smtClean="0">
                <a:ea typeface="ＭＳ Ｐゴシック" pitchFamily="34" charset="-128"/>
              </a:rPr>
              <a:t>George McClellan</a:t>
            </a:r>
          </a:p>
          <a:p>
            <a:r>
              <a:rPr lang="en-US" smtClean="0">
                <a:ea typeface="ＭＳ Ｐゴシック" pitchFamily="34" charset="-128"/>
              </a:rPr>
              <a:t>Ulysses. S. Grant</a:t>
            </a:r>
          </a:p>
          <a:p>
            <a:r>
              <a:rPr lang="en-US" smtClean="0">
                <a:ea typeface="ＭＳ Ｐゴシック" pitchFamily="34" charset="-128"/>
              </a:rPr>
              <a:t>Robert E. Lee</a:t>
            </a:r>
          </a:p>
        </p:txBody>
      </p:sp>
      <p:pic>
        <p:nvPicPr>
          <p:cNvPr id="21508" name="Picture 2" descr="http://t1.gstatic.com/images?q=tbn:ANd9GcSR_7Qdv30auhTmm2GwOjI4uz5kkkGS44SGv5IpgdvKkL3l8-fwX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3886200"/>
            <a:ext cx="414972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95140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solidFill>
            <a:schemeClr val="tx2">
              <a:lumMod val="60000"/>
              <a:lumOff val="40000"/>
            </a:schemeClr>
          </a:solidFill>
          <a:ln w="38100">
            <a:solidFill>
              <a:schemeClr val="tx1"/>
            </a:solidFill>
          </a:ln>
        </p:spPr>
        <p:txBody>
          <a:bodyPr/>
          <a:lstStyle/>
          <a:p>
            <a:pPr>
              <a:defRPr/>
            </a:pPr>
            <a:r>
              <a:rPr lang="en-US" dirty="0" smtClean="0">
                <a:ea typeface="ＭＳ Ｐゴシック" pitchFamily="34" charset="-128"/>
              </a:rPr>
              <a:t>George McClellan</a:t>
            </a:r>
          </a:p>
        </p:txBody>
      </p:sp>
      <p:sp>
        <p:nvSpPr>
          <p:cNvPr id="22531" name="Content Placeholder 2"/>
          <p:cNvSpPr>
            <a:spLocks noGrp="1"/>
          </p:cNvSpPr>
          <p:nvPr>
            <p:ph sz="half" idx="1"/>
          </p:nvPr>
        </p:nvSpPr>
        <p:spPr>
          <a:xfrm>
            <a:off x="457200" y="1600200"/>
            <a:ext cx="4114800" cy="2133600"/>
          </a:xfrm>
          <a:solidFill>
            <a:schemeClr val="bg1"/>
          </a:solidFill>
          <a:ln w="38100">
            <a:solidFill>
              <a:schemeClr val="tx1"/>
            </a:solidFill>
            <a:miter lim="800000"/>
            <a:headEnd/>
            <a:tailEnd/>
          </a:ln>
        </p:spPr>
        <p:txBody>
          <a:bodyPr/>
          <a:lstStyle/>
          <a:p>
            <a:pPr>
              <a:buFont typeface="Wingdings" pitchFamily="2" charset="2"/>
              <a:buChar char="v"/>
            </a:pPr>
            <a:r>
              <a:rPr lang="en-US" smtClean="0">
                <a:ea typeface="ＭＳ Ｐゴシック" pitchFamily="34" charset="-128"/>
              </a:rPr>
              <a:t>Became leader of the new Union Army on April 23, 1861</a:t>
            </a:r>
          </a:p>
          <a:p>
            <a:pPr>
              <a:buFont typeface="Wingdings" pitchFamily="2" charset="2"/>
              <a:buChar char="v"/>
            </a:pPr>
            <a:r>
              <a:rPr lang="en-US" smtClean="0">
                <a:ea typeface="ＭＳ Ｐゴシック" pitchFamily="34" charset="-128"/>
              </a:rPr>
              <a:t>Lead Army to Mississippi</a:t>
            </a:r>
          </a:p>
        </p:txBody>
      </p:sp>
      <p:pic>
        <p:nvPicPr>
          <p:cNvPr id="22532"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64125" y="1828800"/>
            <a:ext cx="34036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64000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a:ln w="38100">
            <a:solidFill>
              <a:schemeClr val="tx1"/>
            </a:solidFill>
          </a:ln>
        </p:spPr>
        <p:txBody>
          <a:bodyPr/>
          <a:lstStyle/>
          <a:p>
            <a:pPr>
              <a:defRPr/>
            </a:pPr>
            <a:r>
              <a:rPr lang="en-US" dirty="0" smtClean="0"/>
              <a:t>Ulysses. S. Grant</a:t>
            </a:r>
            <a:endParaRPr lang="en-US" dirty="0"/>
          </a:p>
        </p:txBody>
      </p:sp>
      <p:sp>
        <p:nvSpPr>
          <p:cNvPr id="23555" name="Content Placeholder 2"/>
          <p:cNvSpPr>
            <a:spLocks noGrp="1"/>
          </p:cNvSpPr>
          <p:nvPr>
            <p:ph sz="half" idx="1"/>
          </p:nvPr>
        </p:nvSpPr>
        <p:spPr>
          <a:solidFill>
            <a:schemeClr val="bg1"/>
          </a:solidFill>
          <a:ln w="38100">
            <a:solidFill>
              <a:schemeClr val="tx1"/>
            </a:solidFill>
            <a:miter lim="800000"/>
            <a:headEnd/>
            <a:tailEnd/>
          </a:ln>
        </p:spPr>
        <p:txBody>
          <a:bodyPr/>
          <a:lstStyle/>
          <a:p>
            <a:pPr>
              <a:buFont typeface="Wingdings" pitchFamily="2" charset="2"/>
              <a:buChar char="v"/>
            </a:pPr>
            <a:r>
              <a:rPr lang="en-US" smtClean="0">
                <a:ea typeface="ＭＳ Ｐゴシック" pitchFamily="34" charset="-128"/>
              </a:rPr>
              <a:t>Rumpled West Point graduate.</a:t>
            </a:r>
          </a:p>
          <a:p>
            <a:pPr>
              <a:buFont typeface="Wingdings" pitchFamily="2" charset="2"/>
              <a:buChar char="v"/>
            </a:pPr>
            <a:r>
              <a:rPr lang="en-US" smtClean="0">
                <a:ea typeface="ＭＳ Ｐゴシック" pitchFamily="34" charset="-128"/>
              </a:rPr>
              <a:t>Captured Confederate forts (Fort Henry, Tennessee Fort Donelson, Cumberland River) </a:t>
            </a:r>
          </a:p>
          <a:p>
            <a:endParaRPr lang="en-US" smtClean="0">
              <a:ea typeface="ＭＳ Ｐゴシック" pitchFamily="34" charset="-128"/>
            </a:endParaRPr>
          </a:p>
        </p:txBody>
      </p:sp>
      <p:pic>
        <p:nvPicPr>
          <p:cNvPr id="2355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1600200"/>
            <a:ext cx="337185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12455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a:solidFill>
            <a:schemeClr val="tx2">
              <a:lumMod val="60000"/>
              <a:lumOff val="40000"/>
            </a:schemeClr>
          </a:solidFill>
          <a:ln w="38100">
            <a:solidFill>
              <a:schemeClr val="tx1"/>
            </a:solidFill>
          </a:ln>
        </p:spPr>
        <p:txBody>
          <a:bodyPr/>
          <a:lstStyle/>
          <a:p>
            <a:pPr>
              <a:defRPr/>
            </a:pPr>
            <a:r>
              <a:rPr lang="en-US" dirty="0" smtClean="0"/>
              <a:t>Robert E. Lee</a:t>
            </a:r>
            <a:endParaRPr lang="en-US" dirty="0"/>
          </a:p>
        </p:txBody>
      </p:sp>
      <p:sp>
        <p:nvSpPr>
          <p:cNvPr id="24579" name="Content Placeholder 2"/>
          <p:cNvSpPr>
            <a:spLocks noGrp="1"/>
          </p:cNvSpPr>
          <p:nvPr>
            <p:ph sz="half" idx="1"/>
          </p:nvPr>
        </p:nvSpPr>
        <p:spPr>
          <a:solidFill>
            <a:schemeClr val="bg1"/>
          </a:solidFill>
          <a:ln w="38100">
            <a:solidFill>
              <a:schemeClr val="tx1"/>
            </a:solidFill>
            <a:miter lim="800000"/>
            <a:headEnd/>
            <a:tailEnd/>
          </a:ln>
        </p:spPr>
        <p:txBody>
          <a:bodyPr/>
          <a:lstStyle/>
          <a:p>
            <a:r>
              <a:rPr lang="en-US" smtClean="0">
                <a:ea typeface="ＭＳ Ｐゴシック" pitchFamily="34" charset="-128"/>
              </a:rPr>
              <a:t>Was passed to Gereral after Joseph E. Johnson was wounded on September 11, 1861</a:t>
            </a:r>
          </a:p>
          <a:p>
            <a:r>
              <a:rPr lang="en-US" smtClean="0">
                <a:ea typeface="ＭＳ Ｐゴシック" pitchFamily="34" charset="-128"/>
              </a:rPr>
              <a:t>Took part in the Seven Days Battles on June 25</a:t>
            </a:r>
            <a:r>
              <a:rPr lang="en-US" baseline="30000" smtClean="0">
                <a:ea typeface="ＭＳ Ｐゴシック" pitchFamily="34" charset="-128"/>
              </a:rPr>
              <a:t>th</a:t>
            </a:r>
            <a:r>
              <a:rPr lang="en-US" smtClean="0">
                <a:ea typeface="ＭＳ Ｐゴシック" pitchFamily="34" charset="-128"/>
              </a:rPr>
              <a:t>-July 1</a:t>
            </a:r>
            <a:r>
              <a:rPr lang="en-US" baseline="30000" smtClean="0">
                <a:ea typeface="ＭＳ Ｐゴシック" pitchFamily="34" charset="-128"/>
              </a:rPr>
              <a:t>st</a:t>
            </a:r>
            <a:r>
              <a:rPr lang="en-US" smtClean="0">
                <a:ea typeface="ＭＳ Ｐゴシック" pitchFamily="34" charset="-128"/>
              </a:rPr>
              <a:t> </a:t>
            </a:r>
          </a:p>
        </p:txBody>
      </p:sp>
      <p:pic>
        <p:nvPicPr>
          <p:cNvPr id="2458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5350" y="1981200"/>
            <a:ext cx="3981450" cy="398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613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3276600"/>
            <a:ext cx="4038600" cy="533400"/>
          </a:xfrm>
          <a:solidFill>
            <a:schemeClr val="tx2">
              <a:lumMod val="60000"/>
              <a:lumOff val="40000"/>
            </a:schemeClr>
          </a:solidFill>
          <a:ln w="38100">
            <a:solidFill>
              <a:schemeClr val="tx2">
                <a:lumMod val="50000"/>
              </a:schemeClr>
            </a:solidFill>
          </a:ln>
        </p:spPr>
        <p:txBody>
          <a:bodyPr/>
          <a:lstStyle/>
          <a:p>
            <a:pPr>
              <a:defRPr/>
            </a:pPr>
            <a:r>
              <a:rPr lang="en-US" sz="3200" dirty="0" smtClean="0">
                <a:ea typeface="+mj-ea"/>
              </a:rPr>
              <a:t>The Politics of War</a:t>
            </a:r>
            <a:endParaRPr lang="en-US" sz="3200" dirty="0">
              <a:ea typeface="+mj-ea"/>
            </a:endParaRPr>
          </a:p>
        </p:txBody>
      </p:sp>
      <p:sp>
        <p:nvSpPr>
          <p:cNvPr id="4" name="TextBox 3"/>
          <p:cNvSpPr txBox="1"/>
          <p:nvPr/>
        </p:nvSpPr>
        <p:spPr>
          <a:xfrm>
            <a:off x="609600" y="2057400"/>
            <a:ext cx="7620000" cy="830263"/>
          </a:xfrm>
          <a:prstGeom prst="rect">
            <a:avLst/>
          </a:prstGeom>
          <a:solidFill>
            <a:schemeClr val="tx2">
              <a:lumMod val="60000"/>
              <a:lumOff val="40000"/>
            </a:schemeClr>
          </a:solidFill>
          <a:ln w="38100">
            <a:solidFill>
              <a:schemeClr val="tx2">
                <a:lumMod val="50000"/>
              </a:schemeClr>
            </a:solidFill>
          </a:ln>
        </p:spPr>
        <p:txBody>
          <a:bodyPr>
            <a:spAutoFit/>
          </a:bodyPr>
          <a:lstStyle/>
          <a:p>
            <a:pPr algn="ctr" fontAlgn="base">
              <a:spcBef>
                <a:spcPct val="0"/>
              </a:spcBef>
              <a:spcAft>
                <a:spcPct val="0"/>
              </a:spcAft>
              <a:defRPr/>
            </a:pPr>
            <a:r>
              <a:rPr lang="en-US" sz="4800" dirty="0">
                <a:solidFill>
                  <a:prstClr val="black"/>
                </a:solidFill>
                <a:ea typeface="ＭＳ Ｐゴシック" pitchFamily="34" charset="-128"/>
              </a:rPr>
              <a:t>The  American Civil War</a:t>
            </a:r>
          </a:p>
        </p:txBody>
      </p:sp>
      <p:sp>
        <p:nvSpPr>
          <p:cNvPr id="2052" name="TextBox 2"/>
          <p:cNvSpPr txBox="1">
            <a:spLocks noChangeArrowheads="1"/>
          </p:cNvSpPr>
          <p:nvPr/>
        </p:nvSpPr>
        <p:spPr bwMode="auto">
          <a:xfrm>
            <a:off x="3028950" y="5407025"/>
            <a:ext cx="2781300" cy="368300"/>
          </a:xfrm>
          <a:prstGeom prst="rect">
            <a:avLst/>
          </a:prstGeom>
          <a:solidFill>
            <a:schemeClr val="bg1"/>
          </a:solidFill>
          <a:ln>
            <a:solidFill>
              <a:schemeClr val="tx2">
                <a:lumMod val="50000"/>
              </a:schemeClr>
            </a:solidFill>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fontAlgn="base" hangingPunct="1">
              <a:spcBef>
                <a:spcPct val="0"/>
              </a:spcBef>
              <a:spcAft>
                <a:spcPct val="0"/>
              </a:spcAft>
              <a:defRPr/>
            </a:pPr>
            <a:r>
              <a:rPr lang="en-US" dirty="0" smtClean="0">
                <a:solidFill>
                  <a:prstClr val="black"/>
                </a:solidFill>
              </a:rPr>
              <a:t>   Jake</a:t>
            </a:r>
            <a:r>
              <a:rPr lang="en-US" dirty="0" smtClean="0">
                <a:solidFill>
                  <a:srgbClr val="0070C0"/>
                </a:solidFill>
              </a:rPr>
              <a:t> </a:t>
            </a:r>
            <a:r>
              <a:rPr lang="en-US" dirty="0" smtClean="0">
                <a:solidFill>
                  <a:prstClr val="black"/>
                </a:solidFill>
              </a:rPr>
              <a:t>	and	Erin</a:t>
            </a:r>
          </a:p>
        </p:txBody>
      </p:sp>
    </p:spTree>
    <p:extLst>
      <p:ext uri="{BB962C8B-B14F-4D97-AF65-F5344CB8AC3E}">
        <p14:creationId xmlns:p14="http://schemas.microsoft.com/office/powerpoint/2010/main" val="25260041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xfrm>
            <a:off x="381000" y="228600"/>
            <a:ext cx="8229600" cy="1143000"/>
          </a:xfrm>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latin typeface="Times New Roman" pitchFamily="18" charset="0"/>
                <a:ea typeface="+mj-ea"/>
                <a:cs typeface="Times New Roman" pitchFamily="18" charset="0"/>
              </a:rPr>
              <a:t>Emancipation Proclamation</a:t>
            </a:r>
          </a:p>
        </p:txBody>
      </p:sp>
      <p:pic>
        <p:nvPicPr>
          <p:cNvPr id="26627" name="Content Placeholder 6" descr="abraham lincoln.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948238" y="1600200"/>
            <a:ext cx="3438525" cy="4525963"/>
          </a:xfrm>
        </p:spPr>
      </p:pic>
      <p:sp>
        <p:nvSpPr>
          <p:cNvPr id="12" name="TextBox 11"/>
          <p:cNvSpPr txBox="1"/>
          <p:nvPr/>
        </p:nvSpPr>
        <p:spPr>
          <a:xfrm>
            <a:off x="457200" y="1828800"/>
            <a:ext cx="4038600" cy="4094163"/>
          </a:xfrm>
          <a:prstGeom prst="rect">
            <a:avLst/>
          </a:prstGeom>
          <a:solidFill>
            <a:schemeClr val="bg1">
              <a:lumMod val="95000"/>
            </a:schemeClr>
          </a:solidFill>
          <a:ln w="38100">
            <a:solidFill>
              <a:schemeClr val="tx2">
                <a:lumMod val="50000"/>
              </a:schemeClr>
            </a:solidFill>
          </a:ln>
        </p:spPr>
        <p:txBody>
          <a:bodyPr>
            <a:spAutoFit/>
          </a:bodyPr>
          <a:lstStyle/>
          <a:p>
            <a:pPr fontAlgn="base">
              <a:spcBef>
                <a:spcPct val="0"/>
              </a:spcBef>
              <a:spcAft>
                <a:spcPct val="0"/>
              </a:spcAft>
              <a:defRPr/>
            </a:pPr>
            <a:r>
              <a:rPr lang="en-US" sz="2000" dirty="0">
                <a:solidFill>
                  <a:prstClr val="black"/>
                </a:solidFill>
                <a:latin typeface="Times New Roman" pitchFamily="18" charset="0"/>
                <a:ea typeface="ＭＳ Ｐゴシック" charset="-128"/>
                <a:cs typeface="Times New Roman" pitchFamily="18" charset="0"/>
              </a:rPr>
              <a:t>On </a:t>
            </a:r>
            <a:r>
              <a:rPr lang="en-US" sz="2000" dirty="0">
                <a:solidFill>
                  <a:srgbClr val="0070C0"/>
                </a:solidFill>
                <a:latin typeface="Times New Roman" pitchFamily="18" charset="0"/>
                <a:ea typeface="ＭＳ Ｐゴシック" charset="-128"/>
                <a:cs typeface="Times New Roman" pitchFamily="18" charset="0"/>
              </a:rPr>
              <a:t>January 1</a:t>
            </a:r>
            <a:r>
              <a:rPr lang="en-US" sz="2000" baseline="30000" dirty="0">
                <a:solidFill>
                  <a:srgbClr val="0070C0"/>
                </a:solidFill>
                <a:latin typeface="Times New Roman" pitchFamily="18" charset="0"/>
                <a:ea typeface="ＭＳ Ｐゴシック" charset="-128"/>
                <a:cs typeface="Times New Roman" pitchFamily="18" charset="0"/>
              </a:rPr>
              <a:t>st</a:t>
            </a:r>
            <a:r>
              <a:rPr lang="en-US" sz="2000" dirty="0">
                <a:solidFill>
                  <a:srgbClr val="0070C0"/>
                </a:solidFill>
                <a:latin typeface="Times New Roman" pitchFamily="18" charset="0"/>
                <a:ea typeface="ＭＳ Ｐゴシック" charset="-128"/>
                <a:cs typeface="Times New Roman" pitchFamily="18" charset="0"/>
              </a:rPr>
              <a:t> 1863 </a:t>
            </a:r>
            <a:r>
              <a:rPr lang="en-US" sz="2000" dirty="0">
                <a:solidFill>
                  <a:prstClr val="black"/>
                </a:solidFill>
                <a:latin typeface="Times New Roman" pitchFamily="18" charset="0"/>
                <a:ea typeface="ＭＳ Ｐゴシック" charset="-128"/>
                <a:cs typeface="Times New Roman" pitchFamily="18" charset="0"/>
              </a:rPr>
              <a:t>President Lincoln issued his Emancipation Proclamation.</a:t>
            </a:r>
          </a:p>
          <a:p>
            <a:pPr fontAlgn="base">
              <a:spcBef>
                <a:spcPct val="0"/>
              </a:spcBef>
              <a:spcAft>
                <a:spcPct val="0"/>
              </a:spcAft>
              <a:defRPr/>
            </a:pPr>
            <a:endParaRPr lang="en-US" sz="2000" dirty="0">
              <a:solidFill>
                <a:prstClr val="black"/>
              </a:solidFill>
              <a:latin typeface="Times New Roman" pitchFamily="18" charset="0"/>
              <a:ea typeface="ＭＳ Ｐゴシック" charset="-128"/>
              <a:cs typeface="Times New Roman" pitchFamily="18" charset="0"/>
            </a:endParaRPr>
          </a:p>
          <a:p>
            <a:pPr fontAlgn="base">
              <a:spcBef>
                <a:spcPct val="0"/>
              </a:spcBef>
              <a:spcAft>
                <a:spcPct val="0"/>
              </a:spcAft>
              <a:defRPr/>
            </a:pPr>
            <a:r>
              <a:rPr lang="en-US" sz="2000" dirty="0">
                <a:solidFill>
                  <a:prstClr val="black"/>
                </a:solidFill>
                <a:latin typeface="Times New Roman" pitchFamily="18" charset="0"/>
                <a:ea typeface="ＭＳ Ｐゴシック" charset="-128"/>
                <a:cs typeface="Times New Roman" pitchFamily="18" charset="0"/>
              </a:rPr>
              <a:t>The Emancipation Proclamation </a:t>
            </a:r>
            <a:r>
              <a:rPr lang="en-US" sz="2000" dirty="0">
                <a:solidFill>
                  <a:srgbClr val="0070C0"/>
                </a:solidFill>
                <a:latin typeface="Times New Roman" pitchFamily="18" charset="0"/>
                <a:ea typeface="ＭＳ Ｐゴシック" charset="-128"/>
                <a:cs typeface="Times New Roman" pitchFamily="18" charset="0"/>
              </a:rPr>
              <a:t>was a law that freed all slaves in all regions behind Confederate lines.</a:t>
            </a:r>
          </a:p>
          <a:p>
            <a:pPr fontAlgn="base">
              <a:spcBef>
                <a:spcPct val="0"/>
              </a:spcBef>
              <a:spcAft>
                <a:spcPct val="0"/>
              </a:spcAft>
              <a:defRPr/>
            </a:pPr>
            <a:endParaRPr lang="en-US" sz="2000" dirty="0">
              <a:solidFill>
                <a:prstClr val="black"/>
              </a:solidFill>
              <a:latin typeface="Times New Roman" pitchFamily="18" charset="0"/>
              <a:ea typeface="ＭＳ Ｐゴシック" charset="-128"/>
              <a:cs typeface="Times New Roman" pitchFamily="18" charset="0"/>
            </a:endParaRPr>
          </a:p>
          <a:p>
            <a:pPr fontAlgn="base">
              <a:spcBef>
                <a:spcPct val="0"/>
              </a:spcBef>
              <a:spcAft>
                <a:spcPct val="0"/>
              </a:spcAft>
              <a:defRPr/>
            </a:pPr>
            <a:r>
              <a:rPr lang="en-US" sz="2000" dirty="0">
                <a:solidFill>
                  <a:prstClr val="black"/>
                </a:solidFill>
                <a:latin typeface="Times New Roman" pitchFamily="18" charset="0"/>
                <a:ea typeface="ＭＳ Ｐゴシック" charset="-128"/>
                <a:cs typeface="Times New Roman" pitchFamily="18" charset="0"/>
              </a:rPr>
              <a:t>It didn’t free salves immediately. </a:t>
            </a:r>
          </a:p>
          <a:p>
            <a:pPr fontAlgn="base">
              <a:spcBef>
                <a:spcPct val="0"/>
              </a:spcBef>
              <a:spcAft>
                <a:spcPct val="0"/>
              </a:spcAft>
              <a:defRPr/>
            </a:pPr>
            <a:endParaRPr lang="en-US" sz="2000" dirty="0">
              <a:solidFill>
                <a:prstClr val="black"/>
              </a:solidFill>
              <a:latin typeface="Times New Roman" pitchFamily="18" charset="0"/>
              <a:ea typeface="ＭＳ Ｐゴシック" charset="-128"/>
              <a:cs typeface="Times New Roman" pitchFamily="18" charset="0"/>
            </a:endParaRPr>
          </a:p>
          <a:p>
            <a:pPr fontAlgn="base">
              <a:spcBef>
                <a:spcPct val="0"/>
              </a:spcBef>
              <a:spcAft>
                <a:spcPct val="0"/>
              </a:spcAft>
              <a:defRPr/>
            </a:pPr>
            <a:r>
              <a:rPr lang="en-US" sz="2000" dirty="0">
                <a:solidFill>
                  <a:prstClr val="black"/>
                </a:solidFill>
                <a:latin typeface="Times New Roman" pitchFamily="18" charset="0"/>
                <a:ea typeface="ＭＳ Ｐゴシック" charset="-128"/>
                <a:cs typeface="Times New Roman" pitchFamily="18" charset="0"/>
              </a:rPr>
              <a:t>Proclamation </a:t>
            </a:r>
            <a:r>
              <a:rPr lang="en-US" sz="2000" dirty="0">
                <a:solidFill>
                  <a:srgbClr val="0070C0"/>
                </a:solidFill>
                <a:latin typeface="Times New Roman" pitchFamily="18" charset="0"/>
                <a:ea typeface="ＭＳ Ｐゴシック" charset="-128"/>
                <a:cs typeface="Times New Roman" pitchFamily="18" charset="0"/>
              </a:rPr>
              <a:t>gave the war high moral purpose by turning the struggle into a fight to free slaves.</a:t>
            </a:r>
          </a:p>
        </p:txBody>
      </p:sp>
    </p:spTree>
    <p:extLst>
      <p:ext uri="{BB962C8B-B14F-4D97-AF65-F5344CB8AC3E}">
        <p14:creationId xmlns:p14="http://schemas.microsoft.com/office/powerpoint/2010/main" val="41229224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endParaRPr lang="en-US" smtClean="0">
              <a:ea typeface="ＭＳ Ｐゴシック" pitchFamily="34" charset="-128"/>
            </a:endParaRPr>
          </a:p>
        </p:txBody>
      </p:sp>
      <p:pic>
        <p:nvPicPr>
          <p:cNvPr id="2765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350" y="-46038"/>
            <a:ext cx="9947275"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Content Placeholder 3"/>
          <p:cNvSpPr>
            <a:spLocks noGrp="1"/>
          </p:cNvSpPr>
          <p:nvPr>
            <p:ph sz="half" idx="2"/>
          </p:nvPr>
        </p:nvSpPr>
        <p:spPr>
          <a:xfrm>
            <a:off x="1684338" y="152400"/>
            <a:ext cx="4038600" cy="1401763"/>
          </a:xfrm>
          <a:solidFill>
            <a:schemeClr val="bg1"/>
          </a:solidFill>
        </p:spPr>
        <p:txBody>
          <a:bodyPr/>
          <a:lstStyle/>
          <a:p>
            <a:r>
              <a:rPr lang="en-US" sz="2000" smtClean="0">
                <a:latin typeface="Times New Roman" pitchFamily="18" charset="0"/>
                <a:ea typeface="ＭＳ Ｐゴシック" pitchFamily="34" charset="-128"/>
                <a:cs typeface="Times New Roman" pitchFamily="18" charset="0"/>
              </a:rPr>
              <a:t>First reading of the draft of the Emancipation Proclamation by Abraham Lincoln to his Cabinet on July 22, 1862.</a:t>
            </a:r>
          </a:p>
          <a:p>
            <a:endParaRPr lang="en-US" smtClean="0">
              <a:ea typeface="ＭＳ Ｐゴシック" pitchFamily="34" charset="-128"/>
            </a:endParaRPr>
          </a:p>
          <a:p>
            <a:endParaRPr lang="en-US" smtClean="0">
              <a:ea typeface="ＭＳ Ｐゴシック" pitchFamily="34" charset="-128"/>
            </a:endParaRPr>
          </a:p>
        </p:txBody>
      </p:sp>
      <p:sp>
        <p:nvSpPr>
          <p:cNvPr id="2" name="TextBox 1"/>
          <p:cNvSpPr txBox="1"/>
          <p:nvPr/>
        </p:nvSpPr>
        <p:spPr>
          <a:xfrm>
            <a:off x="1677988" y="5537200"/>
            <a:ext cx="5053012" cy="1154113"/>
          </a:xfrm>
          <a:prstGeom prst="rect">
            <a:avLst/>
          </a:prstGeom>
          <a:noFill/>
        </p:spPr>
        <p:txBody>
          <a:bodyPr>
            <a:spAutoFit/>
          </a:bodyPr>
          <a:lstStyle/>
          <a:p>
            <a:pPr fontAlgn="base">
              <a:spcBef>
                <a:spcPct val="0"/>
              </a:spcBef>
              <a:spcAft>
                <a:spcPct val="0"/>
              </a:spcAft>
              <a:defRPr/>
            </a:pPr>
            <a:r>
              <a:rPr lang="en-US" sz="2000" dirty="0">
                <a:solidFill>
                  <a:srgbClr val="1F497D">
                    <a:lumMod val="60000"/>
                    <a:lumOff val="40000"/>
                  </a:srgbClr>
                </a:solidFill>
                <a:latin typeface="Times New Roman" pitchFamily="18" charset="0"/>
                <a:ea typeface="ＭＳ Ｐゴシック" pitchFamily="34" charset="-128"/>
                <a:cs typeface="Times New Roman" pitchFamily="18" charset="0"/>
                <a:hlinkClick r:id="rId3"/>
              </a:rPr>
              <a:t>http://www.history.com/this-day-in-history/lincoln-issues-emancipation-proclamation</a:t>
            </a:r>
            <a:endParaRPr lang="en-US" sz="2000" dirty="0">
              <a:solidFill>
                <a:srgbClr val="1F497D">
                  <a:lumMod val="60000"/>
                  <a:lumOff val="40000"/>
                </a:srgbClr>
              </a:solidFill>
              <a:latin typeface="Times New Roman" pitchFamily="18" charset="0"/>
              <a:ea typeface="ＭＳ Ｐゴシック" pitchFamily="34" charset="-128"/>
              <a:cs typeface="Times New Roman" pitchFamily="18" charset="0"/>
            </a:endParaRPr>
          </a:p>
          <a:p>
            <a:pPr fontAlgn="base">
              <a:spcBef>
                <a:spcPct val="0"/>
              </a:spcBef>
              <a:spcAft>
                <a:spcPct val="0"/>
              </a:spcAft>
              <a:defRPr/>
            </a:pPr>
            <a:endParaRPr lang="en-US" sz="900" dirty="0">
              <a:solidFill>
                <a:prstClr val="black"/>
              </a:solidFill>
              <a:latin typeface="Arial" charset="0"/>
              <a:ea typeface="ＭＳ Ｐゴシック" pitchFamily="34" charset="-128"/>
            </a:endParaRPr>
          </a:p>
        </p:txBody>
      </p:sp>
    </p:spTree>
    <p:extLst>
      <p:ext uri="{BB962C8B-B14F-4D97-AF65-F5344CB8AC3E}">
        <p14:creationId xmlns:p14="http://schemas.microsoft.com/office/powerpoint/2010/main" val="20619178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304800"/>
            <a:ext cx="8229600" cy="1143000"/>
          </a:xfrm>
          <a:solidFill>
            <a:schemeClr val="accent1"/>
          </a:solidFill>
        </p:spPr>
        <p:txBody>
          <a:bodyPr/>
          <a:lstStyle/>
          <a:p>
            <a:r>
              <a:rPr lang="en-US" smtClean="0">
                <a:latin typeface="Times New Roman" pitchFamily="18" charset="0"/>
                <a:ea typeface="ＭＳ Ｐゴシック" pitchFamily="34" charset="-128"/>
                <a:cs typeface="Times New Roman" pitchFamily="18" charset="0"/>
              </a:rPr>
              <a:t>13</a:t>
            </a:r>
            <a:r>
              <a:rPr lang="en-US" baseline="30000" smtClean="0">
                <a:latin typeface="Times New Roman" pitchFamily="18" charset="0"/>
                <a:ea typeface="ＭＳ Ｐゴシック" pitchFamily="34" charset="-128"/>
                <a:cs typeface="Times New Roman" pitchFamily="18" charset="0"/>
              </a:rPr>
              <a:t>th</a:t>
            </a:r>
            <a:r>
              <a:rPr lang="en-US" smtClean="0">
                <a:latin typeface="Times New Roman" pitchFamily="18" charset="0"/>
                <a:ea typeface="ＭＳ Ｐゴシック" pitchFamily="34" charset="-128"/>
                <a:cs typeface="Times New Roman" pitchFamily="18" charset="0"/>
              </a:rPr>
              <a:t> Amendment </a:t>
            </a:r>
          </a:p>
        </p:txBody>
      </p:sp>
      <p:pic>
        <p:nvPicPr>
          <p:cNvPr id="2867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447800"/>
            <a:ext cx="7239000"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2438400" y="5627688"/>
            <a:ext cx="3657600" cy="1016000"/>
          </a:xfrm>
          <a:prstGeom prst="rect">
            <a:avLst/>
          </a:prstGeom>
          <a:solidFill>
            <a:schemeClr val="bg1"/>
          </a:solidFill>
          <a:ln w="38100">
            <a:solidFill>
              <a:schemeClr val="tx2">
                <a:lumMod val="50000"/>
              </a:schemeClr>
            </a:solidFill>
          </a:ln>
        </p:spPr>
        <p:txBody>
          <a:bodyPr>
            <a:spAutoFit/>
          </a:bodyPr>
          <a:lstStyle/>
          <a:p>
            <a:pPr fontAlgn="base">
              <a:spcBef>
                <a:spcPct val="0"/>
              </a:spcBef>
              <a:spcAft>
                <a:spcPct val="0"/>
              </a:spcAft>
              <a:defRPr/>
            </a:pPr>
            <a:r>
              <a:rPr lang="en-US" sz="2000" dirty="0">
                <a:solidFill>
                  <a:prstClr val="black"/>
                </a:solidFill>
                <a:latin typeface="Times New Roman" pitchFamily="18" charset="0"/>
                <a:ea typeface="ＭＳ Ｐゴシック" charset="-128"/>
                <a:cs typeface="Times New Roman" pitchFamily="18" charset="0"/>
              </a:rPr>
              <a:t>In </a:t>
            </a:r>
            <a:r>
              <a:rPr lang="en-US" sz="2000" dirty="0">
                <a:solidFill>
                  <a:srgbClr val="0070C0"/>
                </a:solidFill>
                <a:latin typeface="Times New Roman" pitchFamily="18" charset="0"/>
                <a:ea typeface="ＭＳ Ｐゴシック" charset="-128"/>
                <a:cs typeface="Times New Roman" pitchFamily="18" charset="0"/>
              </a:rPr>
              <a:t>1865</a:t>
            </a:r>
            <a:r>
              <a:rPr lang="en-US" sz="2000" dirty="0">
                <a:solidFill>
                  <a:prstClr val="black"/>
                </a:solidFill>
                <a:latin typeface="Times New Roman" pitchFamily="18" charset="0"/>
                <a:ea typeface="ＭＳ Ｐゴシック" charset="-128"/>
                <a:cs typeface="Times New Roman" pitchFamily="18" charset="0"/>
              </a:rPr>
              <a:t> an </a:t>
            </a:r>
            <a:r>
              <a:rPr lang="en-US" sz="2000" dirty="0">
                <a:solidFill>
                  <a:srgbClr val="0070C0"/>
                </a:solidFill>
                <a:latin typeface="Times New Roman" pitchFamily="18" charset="0"/>
                <a:ea typeface="ＭＳ Ｐゴシック" charset="-128"/>
                <a:cs typeface="Times New Roman" pitchFamily="18" charset="0"/>
              </a:rPr>
              <a:t>amendment to the U.S Constitution that abolished slavery and involuntary servitude</a:t>
            </a:r>
            <a:r>
              <a:rPr lang="en-US" sz="2000" dirty="0">
                <a:solidFill>
                  <a:prstClr val="black"/>
                </a:solidFill>
                <a:latin typeface="Times New Roman" pitchFamily="18" charset="0"/>
                <a:ea typeface="ＭＳ Ｐゴシック" charset="-128"/>
                <a:cs typeface="Times New Roman" pitchFamily="18" charset="0"/>
              </a:rPr>
              <a:t>. </a:t>
            </a:r>
          </a:p>
        </p:txBody>
      </p:sp>
    </p:spTree>
    <p:extLst>
      <p:ext uri="{BB962C8B-B14F-4D97-AF65-F5344CB8AC3E}">
        <p14:creationId xmlns:p14="http://schemas.microsoft.com/office/powerpoint/2010/main" val="23974616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sz="half" idx="1"/>
          </p:nvPr>
        </p:nvSpPr>
        <p:spPr>
          <a:xfrm>
            <a:off x="247650" y="1600200"/>
            <a:ext cx="4038600" cy="2057400"/>
          </a:xfrm>
          <a:solidFill>
            <a:schemeClr val="bg1"/>
          </a:solidFill>
          <a:ln>
            <a:solidFill>
              <a:schemeClr val="tx2">
                <a:lumMod val="50000"/>
              </a:schemeClr>
            </a:solidFill>
          </a:ln>
        </p:spPr>
        <p:txBody>
          <a:bodyPr/>
          <a:lstStyle/>
          <a:p>
            <a:pPr>
              <a:defRPr/>
            </a:pPr>
            <a:r>
              <a:rPr lang="en-US" sz="2000" dirty="0" smtClean="0">
                <a:latin typeface="Times New Roman" pitchFamily="18" charset="0"/>
                <a:ea typeface="ＭＳ Ｐゴシック" pitchFamily="34" charset="-128"/>
                <a:cs typeface="Times New Roman" pitchFamily="18" charset="0"/>
              </a:rPr>
              <a:t>Stated that “neither slavery nor involuntary servitude, except as a punishment for crime where of the party shall have been duly convicted, shall exist with in the U.S.”</a:t>
            </a:r>
          </a:p>
          <a:p>
            <a:pPr>
              <a:defRPr/>
            </a:pPr>
            <a:endParaRPr lang="en-US" dirty="0" smtClean="0">
              <a:ea typeface="ＭＳ Ｐゴシック" pitchFamily="34" charset="-128"/>
            </a:endParaRPr>
          </a:p>
        </p:txBody>
      </p:sp>
      <p:pic>
        <p:nvPicPr>
          <p:cNvPr id="2969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838200"/>
            <a:ext cx="3895725" cy="508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886200"/>
            <a:ext cx="3829050"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Rectangle 1"/>
          <p:cNvSpPr>
            <a:spLocks noChangeArrowheads="1"/>
          </p:cNvSpPr>
          <p:nvPr/>
        </p:nvSpPr>
        <p:spPr bwMode="auto">
          <a:xfrm>
            <a:off x="704850" y="620713"/>
            <a:ext cx="3581400" cy="585787"/>
          </a:xfrm>
          <a:prstGeom prst="rect">
            <a:avLst/>
          </a:prstGeom>
          <a:solidFill>
            <a:schemeClr val="accent1"/>
          </a:solidFill>
          <a:ln w="9525">
            <a:solidFill>
              <a:srgbClr val="000000"/>
            </a:solidFill>
            <a:miter lim="800000"/>
            <a:headEnd/>
            <a:tailEnd/>
          </a:ln>
        </p:spPr>
        <p:txBody>
          <a:bodyPr>
            <a:spAutoFit/>
          </a:bodyPr>
          <a:lstStyle/>
          <a:p>
            <a:pPr fontAlgn="base">
              <a:spcBef>
                <a:spcPct val="0"/>
              </a:spcBef>
              <a:spcAft>
                <a:spcPct val="0"/>
              </a:spcAft>
            </a:pPr>
            <a:r>
              <a:rPr lang="en-US" sz="3200">
                <a:solidFill>
                  <a:prstClr val="black"/>
                </a:solidFill>
                <a:latin typeface="Times New Roman" pitchFamily="18" charset="0"/>
                <a:ea typeface="ＭＳ Ｐゴシック" pitchFamily="34" charset="-128"/>
                <a:cs typeface="Times New Roman" pitchFamily="18" charset="0"/>
              </a:rPr>
              <a:t>  13th Amendment </a:t>
            </a:r>
          </a:p>
        </p:txBody>
      </p:sp>
    </p:spTree>
    <p:extLst>
      <p:ext uri="{BB962C8B-B14F-4D97-AF65-F5344CB8AC3E}">
        <p14:creationId xmlns:p14="http://schemas.microsoft.com/office/powerpoint/2010/main" val="25193072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mj-ea"/>
                <a:cs typeface="Times New Roman" pitchFamily="18" charset="0"/>
              </a:rPr>
              <a:t>Great Britain's Role</a:t>
            </a:r>
          </a:p>
        </p:txBody>
      </p:sp>
      <p:sp>
        <p:nvSpPr>
          <p:cNvPr id="3" name="Content Placeholder 2"/>
          <p:cNvSpPr>
            <a:spLocks noGrp="1"/>
          </p:cNvSpPr>
          <p:nvPr>
            <p:ph sz="half" idx="1"/>
          </p:nvPr>
        </p:nvSpPr>
        <p:spPr>
          <a:xfrm>
            <a:off x="457200" y="1524000"/>
            <a:ext cx="4038600" cy="2743200"/>
          </a:xfrm>
          <a:solidFill>
            <a:schemeClr val="bg1"/>
          </a:solidFill>
          <a:ln w="38100">
            <a:solidFill>
              <a:schemeClr val="tx2">
                <a:lumMod val="75000"/>
              </a:schemeClr>
            </a:solidFill>
          </a:ln>
        </p:spPr>
        <p:txBody>
          <a:bodyPr/>
          <a:lstStyle/>
          <a:p>
            <a:pPr marL="0" indent="0" eaLnBrk="1" hangingPunct="1">
              <a:buFont typeface="Arial" pitchFamily="34" charset="0"/>
              <a:buNone/>
              <a:defRPr/>
            </a:pPr>
            <a:r>
              <a:rPr lang="en-US" sz="2000" dirty="0" smtClean="0">
                <a:latin typeface="Times New Roman" pitchFamily="18" charset="0"/>
                <a:ea typeface="+mn-ea"/>
                <a:cs typeface="Times New Roman" pitchFamily="18" charset="0"/>
              </a:rPr>
              <a:t>After the civil war began William Yancey of Alabama and two other Confederate diplomats asked Britain-a major importer of southern cotton-to formally recognize the confederacy as an independent nation. But in </a:t>
            </a:r>
            <a:r>
              <a:rPr lang="en-US" sz="2000" dirty="0" smtClean="0">
                <a:solidFill>
                  <a:srgbClr val="0070C0"/>
                </a:solidFill>
                <a:latin typeface="Times New Roman" pitchFamily="18" charset="0"/>
                <a:ea typeface="+mn-ea"/>
                <a:cs typeface="Times New Roman" pitchFamily="18" charset="0"/>
              </a:rPr>
              <a:t>May 1861Britain announced its neutrality.</a:t>
            </a:r>
          </a:p>
        </p:txBody>
      </p:sp>
      <p:pic>
        <p:nvPicPr>
          <p:cNvPr id="3072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660525"/>
            <a:ext cx="3214688"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6563" y="4545013"/>
            <a:ext cx="1412875" cy="215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1775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latin typeface="Times New Roman" pitchFamily="18" charset="0"/>
                <a:ea typeface="+mj-ea"/>
                <a:cs typeface="Times New Roman" pitchFamily="18" charset="0"/>
              </a:rPr>
              <a:t>The Beginning</a:t>
            </a:r>
          </a:p>
        </p:txBody>
      </p:sp>
      <p:pic>
        <p:nvPicPr>
          <p:cNvPr id="4099" name="Content Placeholder 6" descr="abraham lincoln.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948238" y="1600200"/>
            <a:ext cx="3438525" cy="4525963"/>
          </a:xfrm>
        </p:spPr>
      </p:pic>
      <p:sp>
        <p:nvSpPr>
          <p:cNvPr id="12" name="TextBox 11"/>
          <p:cNvSpPr txBox="1"/>
          <p:nvPr/>
        </p:nvSpPr>
        <p:spPr>
          <a:xfrm>
            <a:off x="457200" y="1828800"/>
            <a:ext cx="4038600" cy="3786188"/>
          </a:xfrm>
          <a:prstGeom prst="rect">
            <a:avLst/>
          </a:prstGeom>
          <a:solidFill>
            <a:schemeClr val="bg1">
              <a:lumMod val="95000"/>
            </a:schemeClr>
          </a:solidFill>
          <a:ln w="38100">
            <a:solidFill>
              <a:schemeClr val="tx2">
                <a:lumMod val="50000"/>
              </a:schemeClr>
            </a:solidFill>
          </a:ln>
        </p:spPr>
        <p:txBody>
          <a:bodyPr>
            <a:spAutoFit/>
          </a:bodyPr>
          <a:lstStyle/>
          <a:p>
            <a:pPr fontAlgn="base">
              <a:spcBef>
                <a:spcPct val="0"/>
              </a:spcBef>
              <a:spcAft>
                <a:spcPct val="0"/>
              </a:spcAft>
              <a:defRPr/>
            </a:pPr>
            <a:r>
              <a:rPr lang="en-US" sz="2400" dirty="0">
                <a:solidFill>
                  <a:prstClr val="black"/>
                </a:solidFill>
                <a:latin typeface="Times New Roman" pitchFamily="18" charset="0"/>
                <a:ea typeface="ＭＳ Ｐゴシック" charset="-128"/>
                <a:cs typeface="Times New Roman" pitchFamily="18" charset="0"/>
              </a:rPr>
              <a:t>Abraham Lincoln won the 1860 Presidential Election.</a:t>
            </a:r>
          </a:p>
          <a:p>
            <a:pPr fontAlgn="base">
              <a:spcBef>
                <a:spcPct val="0"/>
              </a:spcBef>
              <a:spcAft>
                <a:spcPct val="0"/>
              </a:spcAft>
              <a:defRPr/>
            </a:pPr>
            <a:endParaRPr lang="en-US" sz="2400" dirty="0">
              <a:solidFill>
                <a:srgbClr val="FF0000"/>
              </a:solidFill>
              <a:latin typeface="Times New Roman" pitchFamily="18" charset="0"/>
              <a:ea typeface="ＭＳ Ｐゴシック" charset="-128"/>
              <a:cs typeface="Times New Roman" pitchFamily="18" charset="0"/>
            </a:endParaRPr>
          </a:p>
          <a:p>
            <a:pPr fontAlgn="base">
              <a:spcBef>
                <a:spcPct val="0"/>
              </a:spcBef>
              <a:spcAft>
                <a:spcPct val="0"/>
              </a:spcAft>
              <a:defRPr/>
            </a:pPr>
            <a:r>
              <a:rPr lang="en-US" sz="2400" dirty="0">
                <a:solidFill>
                  <a:srgbClr val="FF0000"/>
                </a:solidFill>
                <a:latin typeface="Times New Roman" pitchFamily="18" charset="0"/>
                <a:ea typeface="ＭＳ Ｐゴシック" charset="-128"/>
                <a:cs typeface="Times New Roman" pitchFamily="18" charset="0"/>
              </a:rPr>
              <a:t>Major issues: States Rights and Slavery</a:t>
            </a:r>
          </a:p>
          <a:p>
            <a:pPr fontAlgn="base">
              <a:spcBef>
                <a:spcPct val="0"/>
              </a:spcBef>
              <a:spcAft>
                <a:spcPct val="0"/>
              </a:spcAft>
              <a:defRPr/>
            </a:pPr>
            <a:endParaRPr lang="en-US" sz="2400" dirty="0">
              <a:solidFill>
                <a:prstClr val="black"/>
              </a:solidFill>
              <a:latin typeface="Times New Roman" pitchFamily="18" charset="0"/>
              <a:ea typeface="ＭＳ Ｐゴシック" charset="-128"/>
              <a:cs typeface="Times New Roman" pitchFamily="18" charset="0"/>
            </a:endParaRPr>
          </a:p>
          <a:p>
            <a:pPr fontAlgn="base">
              <a:spcBef>
                <a:spcPct val="0"/>
              </a:spcBef>
              <a:spcAft>
                <a:spcPct val="0"/>
              </a:spcAft>
              <a:defRPr/>
            </a:pPr>
            <a:r>
              <a:rPr lang="en-US" sz="2400" dirty="0">
                <a:solidFill>
                  <a:prstClr val="black"/>
                </a:solidFill>
                <a:latin typeface="Times New Roman" pitchFamily="18" charset="0"/>
                <a:ea typeface="ＭＳ Ｐゴシック" charset="-128"/>
                <a:cs typeface="Times New Roman" pitchFamily="18" charset="0"/>
              </a:rPr>
              <a:t>South Carolina secedes and demands U.S. Army withdraw troops from Charleston</a:t>
            </a:r>
            <a:r>
              <a:rPr lang="ja-JP" altLang="en-US" sz="2400">
                <a:solidFill>
                  <a:prstClr val="black"/>
                </a:solidFill>
                <a:latin typeface="Times New Roman" pitchFamily="18" charset="0"/>
                <a:cs typeface="Times New Roman" pitchFamily="18" charset="0"/>
              </a:rPr>
              <a:t>’</a:t>
            </a:r>
            <a:r>
              <a:rPr lang="en-US" altLang="ja-JP" sz="2400" dirty="0">
                <a:solidFill>
                  <a:prstClr val="black"/>
                </a:solidFill>
                <a:latin typeface="Times New Roman" pitchFamily="18" charset="0"/>
                <a:cs typeface="Times New Roman" pitchFamily="18" charset="0"/>
              </a:rPr>
              <a:t>s harbor (January 1861)</a:t>
            </a:r>
            <a:endParaRPr lang="en-US" sz="2400" dirty="0">
              <a:solidFill>
                <a:prstClr val="black"/>
              </a:solidFill>
              <a:latin typeface="Times New Roman" pitchFamily="18" charset="0"/>
              <a:ea typeface="ＭＳ Ｐゴシック" charset="-128"/>
              <a:cs typeface="Times New Roman" pitchFamily="18" charset="0"/>
            </a:endParaRPr>
          </a:p>
        </p:txBody>
      </p:sp>
    </p:spTree>
    <p:extLst>
      <p:ext uri="{BB962C8B-B14F-4D97-AF65-F5344CB8AC3E}">
        <p14:creationId xmlns:p14="http://schemas.microsoft.com/office/powerpoint/2010/main" val="13413347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ＭＳ Ｐゴシック" charset="-128"/>
                <a:cs typeface="Times New Roman" pitchFamily="18" charset="0"/>
              </a:rPr>
              <a:t> Great Britain’s Role Leads to</a:t>
            </a:r>
            <a:br>
              <a:rPr lang="en-US" dirty="0" smtClean="0">
                <a:latin typeface="Times New Roman" pitchFamily="18" charset="0"/>
                <a:ea typeface="ＭＳ Ｐゴシック" charset="-128"/>
                <a:cs typeface="Times New Roman" pitchFamily="18" charset="0"/>
              </a:rPr>
            </a:br>
            <a:r>
              <a:rPr lang="en-US" dirty="0" smtClean="0">
                <a:latin typeface="Times New Roman" pitchFamily="18" charset="0"/>
                <a:ea typeface="ＭＳ Ｐゴシック" charset="-128"/>
                <a:cs typeface="Times New Roman" pitchFamily="18" charset="0"/>
              </a:rPr>
              <a:t>The Trent Affair</a:t>
            </a:r>
          </a:p>
        </p:txBody>
      </p:sp>
      <p:sp>
        <p:nvSpPr>
          <p:cNvPr id="3" name="Content Placeholder 2"/>
          <p:cNvSpPr>
            <a:spLocks noGrp="1"/>
          </p:cNvSpPr>
          <p:nvPr>
            <p:ph sz="half" idx="1"/>
          </p:nvPr>
        </p:nvSpPr>
        <p:spPr>
          <a:xfrm>
            <a:off x="228600" y="2590800"/>
            <a:ext cx="4038600" cy="2095500"/>
          </a:xfrm>
          <a:solidFill>
            <a:schemeClr val="bg1"/>
          </a:solidFill>
          <a:ln w="38100">
            <a:solidFill>
              <a:schemeClr val="tx2">
                <a:lumMod val="75000"/>
              </a:schemeClr>
            </a:solidFill>
          </a:ln>
        </p:spPr>
        <p:txBody>
          <a:bodyPr/>
          <a:lstStyle/>
          <a:p>
            <a:pPr eaLnBrk="1" hangingPunct="1">
              <a:defRPr/>
            </a:pPr>
            <a:r>
              <a:rPr lang="en-US" sz="2000" dirty="0" smtClean="0">
                <a:latin typeface="Times New Roman" pitchFamily="18" charset="0"/>
                <a:ea typeface="+mn-ea"/>
                <a:cs typeface="Times New Roman" pitchFamily="18" charset="0"/>
              </a:rPr>
              <a:t>In the fall of 1861, the south tested the neutrality. The confederate government sent two diplomats, </a:t>
            </a:r>
            <a:r>
              <a:rPr lang="en-US" sz="2000" dirty="0">
                <a:solidFill>
                  <a:srgbClr val="0070C0"/>
                </a:solidFill>
                <a:latin typeface="Times New Roman" pitchFamily="18" charset="0"/>
                <a:ea typeface="+mn-ea"/>
                <a:cs typeface="Times New Roman" pitchFamily="18" charset="0"/>
              </a:rPr>
              <a:t>J</a:t>
            </a:r>
            <a:r>
              <a:rPr lang="en-US" sz="2000" dirty="0" smtClean="0">
                <a:solidFill>
                  <a:srgbClr val="0070C0"/>
                </a:solidFill>
                <a:latin typeface="Times New Roman" pitchFamily="18" charset="0"/>
                <a:ea typeface="+mn-ea"/>
                <a:cs typeface="Times New Roman" pitchFamily="18" charset="0"/>
              </a:rPr>
              <a:t>ames </a:t>
            </a:r>
            <a:r>
              <a:rPr lang="en-US" sz="2000" dirty="0">
                <a:solidFill>
                  <a:srgbClr val="0070C0"/>
                </a:solidFill>
                <a:latin typeface="Times New Roman" pitchFamily="18" charset="0"/>
                <a:ea typeface="+mn-ea"/>
                <a:cs typeface="Times New Roman" pitchFamily="18" charset="0"/>
              </a:rPr>
              <a:t>M</a:t>
            </a:r>
            <a:r>
              <a:rPr lang="en-US" sz="2000" dirty="0" smtClean="0">
                <a:solidFill>
                  <a:srgbClr val="0070C0"/>
                </a:solidFill>
                <a:latin typeface="Times New Roman" pitchFamily="18" charset="0"/>
                <a:ea typeface="+mn-ea"/>
                <a:cs typeface="Times New Roman" pitchFamily="18" charset="0"/>
              </a:rPr>
              <a:t>ason and John </a:t>
            </a:r>
            <a:r>
              <a:rPr lang="en-US" sz="2000" dirty="0">
                <a:solidFill>
                  <a:srgbClr val="0070C0"/>
                </a:solidFill>
                <a:latin typeface="Times New Roman" pitchFamily="18" charset="0"/>
                <a:ea typeface="+mn-ea"/>
                <a:cs typeface="Times New Roman" pitchFamily="18" charset="0"/>
              </a:rPr>
              <a:t>S</a:t>
            </a:r>
            <a:r>
              <a:rPr lang="en-US" sz="2000" dirty="0" smtClean="0">
                <a:solidFill>
                  <a:srgbClr val="0070C0"/>
                </a:solidFill>
                <a:latin typeface="Times New Roman" pitchFamily="18" charset="0"/>
                <a:ea typeface="+mn-ea"/>
                <a:cs typeface="Times New Roman" pitchFamily="18" charset="0"/>
              </a:rPr>
              <a:t>lidell, in a second attempt to gain support from Britain and France </a:t>
            </a:r>
          </a:p>
        </p:txBody>
      </p:sp>
      <p:pic>
        <p:nvPicPr>
          <p:cNvPr id="3174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2133600"/>
            <a:ext cx="4649788"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64127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solidFill>
            <a:schemeClr val="accent1"/>
          </a:solidFill>
          <a:ln>
            <a:solidFill>
              <a:schemeClr val="tx2">
                <a:lumMod val="50000"/>
              </a:schemeClr>
            </a:solidFill>
          </a:ln>
        </p:spPr>
        <p:txBody>
          <a:bodyPr/>
          <a:lstStyle/>
          <a:p>
            <a:pPr>
              <a:defRPr/>
            </a:pPr>
            <a:r>
              <a:rPr lang="en-US" dirty="0" smtClean="0">
                <a:latin typeface="Times New Roman" pitchFamily="18" charset="0"/>
                <a:ea typeface="ＭＳ Ｐゴシック" pitchFamily="34" charset="-128"/>
                <a:cs typeface="Times New Roman" pitchFamily="18" charset="0"/>
              </a:rPr>
              <a:t>Conscription</a:t>
            </a:r>
          </a:p>
        </p:txBody>
      </p:sp>
      <p:sp>
        <p:nvSpPr>
          <p:cNvPr id="32771" name="Content Placeholder 2"/>
          <p:cNvSpPr>
            <a:spLocks noGrp="1"/>
          </p:cNvSpPr>
          <p:nvPr>
            <p:ph sz="half" idx="1"/>
          </p:nvPr>
        </p:nvSpPr>
        <p:spPr>
          <a:xfrm>
            <a:off x="304800" y="2292350"/>
            <a:ext cx="4038600" cy="4025900"/>
          </a:xfrm>
          <a:solidFill>
            <a:schemeClr val="bg1"/>
          </a:solidFill>
        </p:spPr>
        <p:txBody>
          <a:bodyPr/>
          <a:lstStyle/>
          <a:p>
            <a:pPr marL="0" indent="0">
              <a:buFont typeface="Arial" charset="0"/>
              <a:buNone/>
            </a:pPr>
            <a:r>
              <a:rPr lang="en-US" sz="2000" smtClean="0">
                <a:latin typeface="Times New Roman" pitchFamily="18" charset="0"/>
                <a:ea typeface="ＭＳ Ｐゴシック" pitchFamily="34" charset="-128"/>
                <a:cs typeface="Times New Roman" pitchFamily="18" charset="0"/>
              </a:rPr>
              <a:t>Conscription is</a:t>
            </a:r>
            <a:r>
              <a:rPr lang="en-US" sz="2000" smtClean="0">
                <a:solidFill>
                  <a:srgbClr val="0070C0"/>
                </a:solidFill>
                <a:latin typeface="Times New Roman" pitchFamily="18" charset="0"/>
                <a:ea typeface="ＭＳ Ｐゴシック" pitchFamily="34" charset="-128"/>
                <a:cs typeface="Times New Roman" pitchFamily="18" charset="0"/>
              </a:rPr>
              <a:t> the compulsory enrollment of persons for military or naval service or a draft. </a:t>
            </a:r>
          </a:p>
          <a:p>
            <a:pPr marL="0" indent="0">
              <a:buFont typeface="Arial" charset="0"/>
              <a:buNone/>
            </a:pPr>
            <a:endParaRPr lang="en-US" sz="2000" smtClean="0">
              <a:latin typeface="Times New Roman" pitchFamily="18" charset="0"/>
              <a:ea typeface="ＭＳ Ｐゴシック" pitchFamily="34" charset="-128"/>
              <a:cs typeface="Times New Roman" pitchFamily="18" charset="0"/>
            </a:endParaRPr>
          </a:p>
          <a:p>
            <a:pPr marL="0" indent="0">
              <a:buFont typeface="Arial" charset="0"/>
              <a:buNone/>
            </a:pPr>
            <a:r>
              <a:rPr lang="en-US" sz="2000" smtClean="0">
                <a:latin typeface="Times New Roman" pitchFamily="18" charset="0"/>
                <a:ea typeface="ＭＳ Ｐゴシック" pitchFamily="34" charset="-128"/>
                <a:cs typeface="Times New Roman" pitchFamily="18" charset="0"/>
              </a:rPr>
              <a:t>The Confederacy passed a draft law in </a:t>
            </a:r>
            <a:r>
              <a:rPr lang="en-US" sz="2000" smtClean="0">
                <a:solidFill>
                  <a:srgbClr val="0070C0"/>
                </a:solidFill>
                <a:latin typeface="Times New Roman" pitchFamily="18" charset="0"/>
                <a:ea typeface="ＭＳ Ｐゴシック" pitchFamily="34" charset="-128"/>
                <a:cs typeface="Times New Roman" pitchFamily="18" charset="0"/>
              </a:rPr>
              <a:t>1862</a:t>
            </a:r>
            <a:r>
              <a:rPr lang="en-US" sz="2000" smtClean="0">
                <a:latin typeface="Times New Roman" pitchFamily="18" charset="0"/>
                <a:ea typeface="ＭＳ Ｐゴシック" pitchFamily="34" charset="-128"/>
                <a:cs typeface="Times New Roman" pitchFamily="18" charset="0"/>
              </a:rPr>
              <a:t> and then, the Union passed a Conscription act that produces the first wartime draft of U.S. citizens in American history. </a:t>
            </a:r>
          </a:p>
          <a:p>
            <a:pPr marL="0" indent="0">
              <a:buFont typeface="Arial" charset="0"/>
              <a:buNone/>
            </a:pPr>
            <a:endParaRPr lang="en-US" sz="2000" smtClean="0">
              <a:latin typeface="Times New Roman" pitchFamily="18" charset="0"/>
              <a:ea typeface="ＭＳ Ｐゴシック" pitchFamily="34" charset="-128"/>
              <a:cs typeface="Times New Roman" pitchFamily="18" charset="0"/>
            </a:endParaRPr>
          </a:p>
          <a:p>
            <a:pPr marL="0" indent="0">
              <a:buFont typeface="Arial" charset="0"/>
              <a:buNone/>
            </a:pPr>
            <a:endParaRPr lang="en-US" sz="2000" smtClean="0">
              <a:latin typeface="Times New Roman" pitchFamily="18" charset="0"/>
              <a:ea typeface="ＭＳ Ｐゴシック" pitchFamily="34" charset="-128"/>
              <a:cs typeface="Times New Roman" pitchFamily="18" charset="0"/>
            </a:endParaRPr>
          </a:p>
          <a:p>
            <a:pPr marL="0" indent="0">
              <a:buFont typeface="Arial" charset="0"/>
              <a:buNone/>
            </a:pPr>
            <a:endParaRPr lang="en-US" sz="2000" smtClean="0">
              <a:latin typeface="Times New Roman" pitchFamily="18" charset="0"/>
              <a:ea typeface="ＭＳ Ｐゴシック" pitchFamily="34" charset="-128"/>
              <a:cs typeface="Times New Roman" pitchFamily="18" charset="0"/>
            </a:endParaRPr>
          </a:p>
          <a:p>
            <a:pPr marL="0" indent="0">
              <a:buFont typeface="Arial" charset="0"/>
              <a:buNone/>
            </a:pPr>
            <a:endParaRPr lang="en-US" smtClean="0">
              <a:ea typeface="ＭＳ Ｐゴシック" pitchFamily="34" charset="-128"/>
            </a:endParaRPr>
          </a:p>
        </p:txBody>
      </p:sp>
      <p:pic>
        <p:nvPicPr>
          <p:cNvPr id="3277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6563" y="2286000"/>
            <a:ext cx="2147887" cy="334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2533650"/>
            <a:ext cx="1901825"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97483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04800" y="228600"/>
            <a:ext cx="8229600" cy="1143000"/>
          </a:xfrm>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mj-ea"/>
                <a:cs typeface="Times New Roman" pitchFamily="18" charset="0"/>
              </a:rPr>
              <a:t>Conscription in the South</a:t>
            </a:r>
          </a:p>
        </p:txBody>
      </p:sp>
      <p:sp>
        <p:nvSpPr>
          <p:cNvPr id="3" name="Content Placeholder 2"/>
          <p:cNvSpPr>
            <a:spLocks noGrp="1"/>
          </p:cNvSpPr>
          <p:nvPr>
            <p:ph sz="half" idx="1"/>
          </p:nvPr>
        </p:nvSpPr>
        <p:spPr>
          <a:xfrm>
            <a:off x="304800" y="1828800"/>
            <a:ext cx="3962400" cy="3978275"/>
          </a:xfrm>
          <a:solidFill>
            <a:schemeClr val="bg1"/>
          </a:solidFill>
          <a:ln w="38100">
            <a:solidFill>
              <a:schemeClr val="tx2">
                <a:lumMod val="75000"/>
              </a:schemeClr>
            </a:solidFill>
          </a:ln>
        </p:spPr>
        <p:txBody>
          <a:bodyPr>
            <a:normAutofit/>
          </a:bodyPr>
          <a:lstStyle/>
          <a:p>
            <a:pPr marL="0" indent="0" eaLnBrk="1" hangingPunct="1">
              <a:lnSpc>
                <a:spcPct val="90000"/>
              </a:lnSpc>
              <a:buFont typeface="Arial" charset="0"/>
              <a:buNone/>
              <a:defRPr/>
            </a:pPr>
            <a:r>
              <a:rPr lang="en-US" sz="2000" dirty="0" smtClean="0">
                <a:latin typeface="Times New Roman" pitchFamily="18" charset="0"/>
                <a:ea typeface="ＭＳ Ｐゴシック" charset="-128"/>
                <a:cs typeface="Times New Roman" pitchFamily="18" charset="0"/>
              </a:rPr>
              <a:t>The Confederacy suffered more losses the limits changed to the ages of 17 and 50 from 18 to 35. Those who could </a:t>
            </a:r>
            <a:r>
              <a:rPr lang="en-US" sz="2000" dirty="0">
                <a:latin typeface="Times New Roman" pitchFamily="18" charset="0"/>
                <a:ea typeface="ＭＳ Ｐゴシック" charset="-128"/>
                <a:cs typeface="Times New Roman" pitchFamily="18" charset="0"/>
              </a:rPr>
              <a:t>a</a:t>
            </a:r>
            <a:r>
              <a:rPr lang="en-US" sz="2000" dirty="0" smtClean="0">
                <a:latin typeface="Times New Roman" pitchFamily="18" charset="0"/>
                <a:ea typeface="ＭＳ Ｐゴシック" charset="-128"/>
                <a:cs typeface="Times New Roman" pitchFamily="18" charset="0"/>
              </a:rPr>
              <a:t>fford to hire substitutes to serve in their places. If you owned 20 or more slaves you were also excepted.  </a:t>
            </a:r>
          </a:p>
          <a:p>
            <a:pPr marL="0" indent="0" eaLnBrk="1" hangingPunct="1">
              <a:lnSpc>
                <a:spcPct val="90000"/>
              </a:lnSpc>
              <a:buFont typeface="Arial" charset="0"/>
              <a:buNone/>
              <a:defRPr/>
            </a:pPr>
            <a:endParaRPr lang="en-US" sz="2000" dirty="0">
              <a:latin typeface="Times New Roman" pitchFamily="18" charset="0"/>
              <a:ea typeface="ＭＳ Ｐゴシック" charset="-128"/>
              <a:cs typeface="Times New Roman" pitchFamily="18" charset="0"/>
            </a:endParaRPr>
          </a:p>
          <a:p>
            <a:pPr marL="0" indent="0" eaLnBrk="1" hangingPunct="1">
              <a:lnSpc>
                <a:spcPct val="90000"/>
              </a:lnSpc>
              <a:buFont typeface="Arial" charset="0"/>
              <a:buNone/>
              <a:defRPr/>
            </a:pPr>
            <a:r>
              <a:rPr lang="en-US" sz="2000" dirty="0" smtClean="0">
                <a:latin typeface="Times New Roman" pitchFamily="18" charset="0"/>
                <a:ea typeface="ＭＳ Ｐゴシック" charset="-128"/>
                <a:cs typeface="Times New Roman" pitchFamily="18" charset="0"/>
              </a:rPr>
              <a:t>People believed it was “ Rich man’s war, poor mans fight”.</a:t>
            </a:r>
          </a:p>
          <a:p>
            <a:pPr marL="0" indent="0" eaLnBrk="1" hangingPunct="1">
              <a:lnSpc>
                <a:spcPct val="90000"/>
              </a:lnSpc>
              <a:buFont typeface="Arial" charset="0"/>
              <a:buNone/>
              <a:defRPr/>
            </a:pPr>
            <a:endParaRPr lang="en-US" sz="2000" dirty="0">
              <a:latin typeface="Times New Roman" pitchFamily="18" charset="0"/>
              <a:ea typeface="ＭＳ Ｐゴシック" charset="-128"/>
              <a:cs typeface="Times New Roman" pitchFamily="18" charset="0"/>
            </a:endParaRPr>
          </a:p>
          <a:p>
            <a:pPr marL="0" indent="0" eaLnBrk="1" hangingPunct="1">
              <a:lnSpc>
                <a:spcPct val="90000"/>
              </a:lnSpc>
              <a:buFont typeface="Arial" charset="0"/>
              <a:buNone/>
              <a:defRPr/>
            </a:pPr>
            <a:r>
              <a:rPr lang="en-US" sz="2000" dirty="0" smtClean="0">
                <a:latin typeface="Times New Roman" pitchFamily="18" charset="0"/>
                <a:ea typeface="ＭＳ Ｐゴシック" charset="-128"/>
                <a:cs typeface="Times New Roman" pitchFamily="18" charset="0"/>
              </a:rPr>
              <a:t>90% of eligible southern   men severed in the Confederate army. </a:t>
            </a:r>
          </a:p>
        </p:txBody>
      </p:sp>
      <p:pic>
        <p:nvPicPr>
          <p:cNvPr id="33796" name="Picture 6"/>
          <p:cNvPicPr>
            <a:picLocks noChangeAspect="1" noChangeArrowheads="1"/>
          </p:cNvPicPr>
          <p:nvPr/>
        </p:nvPicPr>
        <p:blipFill>
          <a:blip r:embed="rId2">
            <a:extLst>
              <a:ext uri="{28A0092B-C50C-407E-A947-70E740481C1C}">
                <a14:useLocalDpi xmlns:a14="http://schemas.microsoft.com/office/drawing/2010/main" val="0"/>
              </a:ext>
            </a:extLst>
          </a:blip>
          <a:srcRect l="39734" t="33755" r="1067"/>
          <a:stretch>
            <a:fillRect/>
          </a:stretch>
        </p:blipFill>
        <p:spPr bwMode="auto">
          <a:xfrm>
            <a:off x="4724400" y="2743200"/>
            <a:ext cx="37338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72030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solidFill>
            <a:schemeClr val="accent1"/>
          </a:solidFill>
        </p:spPr>
        <p:txBody>
          <a:bodyPr/>
          <a:lstStyle/>
          <a:p>
            <a:r>
              <a:rPr lang="en-US" smtClean="0">
                <a:ea typeface="ＭＳ Ｐゴシック" pitchFamily="34" charset="-128"/>
              </a:rPr>
              <a:t>Conscription in the North </a:t>
            </a:r>
          </a:p>
        </p:txBody>
      </p:sp>
      <p:sp>
        <p:nvSpPr>
          <p:cNvPr id="11267" name="Content Placeholder 2"/>
          <p:cNvSpPr>
            <a:spLocks noGrp="1"/>
          </p:cNvSpPr>
          <p:nvPr>
            <p:ph sz="half" idx="1"/>
          </p:nvPr>
        </p:nvSpPr>
        <p:spPr>
          <a:solidFill>
            <a:schemeClr val="bg1"/>
          </a:solidFill>
          <a:ln>
            <a:solidFill>
              <a:schemeClr val="tx2">
                <a:lumMod val="50000"/>
              </a:schemeClr>
            </a:solidFill>
          </a:ln>
        </p:spPr>
        <p:txBody>
          <a:bodyPr/>
          <a:lstStyle/>
          <a:p>
            <a:pPr>
              <a:defRPr/>
            </a:pPr>
            <a:r>
              <a:rPr lang="en-US" sz="2000" dirty="0" smtClean="0">
                <a:latin typeface="Times New Roman" pitchFamily="18" charset="0"/>
                <a:ea typeface="ＭＳ Ｐゴシック" pitchFamily="34" charset="-128"/>
                <a:cs typeface="Times New Roman" pitchFamily="18" charset="0"/>
              </a:rPr>
              <a:t>The Union law drafted white men between 20 and 45 for 3 years. The Union also allowed men to hire men to fight in there place. Paying a $300 fee could avoid conscription altogether. </a:t>
            </a:r>
          </a:p>
          <a:p>
            <a:pPr>
              <a:defRPr/>
            </a:pPr>
            <a:endParaRPr lang="en-US" sz="2000" dirty="0" smtClean="0">
              <a:latin typeface="Times New Roman" pitchFamily="18" charset="0"/>
              <a:ea typeface="ＭＳ Ｐゴシック" pitchFamily="34" charset="-128"/>
              <a:cs typeface="Times New Roman" pitchFamily="18" charset="0"/>
            </a:endParaRPr>
          </a:p>
          <a:p>
            <a:pPr>
              <a:defRPr/>
            </a:pPr>
            <a:r>
              <a:rPr lang="en-US" sz="2000" dirty="0" smtClean="0">
                <a:latin typeface="Times New Roman" pitchFamily="18" charset="0"/>
                <a:ea typeface="ＭＳ Ｐゴシック" pitchFamily="34" charset="-128"/>
                <a:cs typeface="Times New Roman" pitchFamily="18" charset="0"/>
              </a:rPr>
              <a:t>46,000 men actually fought in the army.</a:t>
            </a:r>
          </a:p>
          <a:p>
            <a:pPr>
              <a:defRPr/>
            </a:pPr>
            <a:r>
              <a:rPr lang="en-US" sz="2000" dirty="0" smtClean="0">
                <a:latin typeface="Times New Roman" pitchFamily="18" charset="0"/>
                <a:ea typeface="ＭＳ Ｐゴシック" pitchFamily="34" charset="-128"/>
                <a:cs typeface="Times New Roman" pitchFamily="18" charset="0"/>
              </a:rPr>
              <a:t>92% out of the 2 million were volunteers. </a:t>
            </a:r>
          </a:p>
          <a:p>
            <a:pPr>
              <a:defRPr/>
            </a:pPr>
            <a:r>
              <a:rPr lang="en-US" sz="2000" dirty="0" smtClean="0">
                <a:latin typeface="Times New Roman" pitchFamily="18" charset="0"/>
                <a:ea typeface="ＭＳ Ｐゴシック" pitchFamily="34" charset="-128"/>
                <a:cs typeface="Times New Roman" pitchFamily="18" charset="0"/>
              </a:rPr>
              <a:t>180,000 of them were African Americans.</a:t>
            </a:r>
          </a:p>
        </p:txBody>
      </p:sp>
      <p:pic>
        <p:nvPicPr>
          <p:cNvPr id="348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676400"/>
            <a:ext cx="2667000"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648200"/>
            <a:ext cx="2857500"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31532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latin typeface="Times New Roman" pitchFamily="18" charset="0"/>
                <a:ea typeface="+mj-ea"/>
                <a:cs typeface="Times New Roman" pitchFamily="18" charset="0"/>
              </a:rPr>
              <a:t>Draft Riots</a:t>
            </a:r>
          </a:p>
        </p:txBody>
      </p:sp>
      <p:sp>
        <p:nvSpPr>
          <p:cNvPr id="35843" name="TextBox 1"/>
          <p:cNvSpPr txBox="1">
            <a:spLocks noChangeArrowheads="1"/>
          </p:cNvSpPr>
          <p:nvPr/>
        </p:nvSpPr>
        <p:spPr bwMode="auto">
          <a:xfrm>
            <a:off x="457200" y="1758950"/>
            <a:ext cx="5105400" cy="3632200"/>
          </a:xfrm>
          <a:prstGeom prst="rect">
            <a:avLst/>
          </a:prstGeom>
          <a:solidFill>
            <a:schemeClr val="bg1"/>
          </a:solidFill>
          <a:ln w="9525">
            <a:solidFill>
              <a:srgbClr val="000000"/>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fontAlgn="base" hangingPunct="1">
              <a:spcBef>
                <a:spcPct val="0"/>
              </a:spcBef>
              <a:spcAft>
                <a:spcPct val="0"/>
              </a:spcAft>
            </a:pPr>
            <a:r>
              <a:rPr lang="en-US" sz="2000">
                <a:solidFill>
                  <a:prstClr val="black"/>
                </a:solidFill>
                <a:latin typeface="Times New Roman" pitchFamily="18" charset="0"/>
                <a:cs typeface="Times New Roman" pitchFamily="18" charset="0"/>
              </a:rPr>
              <a:t>Exemptions from the draft could be bought for $300 or by finding a substitute draftee. This clause led to bloody draft riots in New York City in </a:t>
            </a:r>
            <a:r>
              <a:rPr lang="en-US" sz="2000">
                <a:solidFill>
                  <a:srgbClr val="0070C0"/>
                </a:solidFill>
                <a:latin typeface="Times New Roman" pitchFamily="18" charset="0"/>
                <a:cs typeface="Times New Roman" pitchFamily="18" charset="0"/>
              </a:rPr>
              <a:t>1863</a:t>
            </a:r>
            <a:r>
              <a:rPr lang="en-US" sz="2000">
                <a:solidFill>
                  <a:prstClr val="black"/>
                </a:solidFill>
                <a:latin typeface="Times New Roman" pitchFamily="18" charset="0"/>
                <a:cs typeface="Times New Roman" pitchFamily="18" charset="0"/>
              </a:rPr>
              <a:t>, where protesters were outraged that exemptions were effectively granted only to the wealthiest U.S. citizens</a:t>
            </a:r>
            <a:r>
              <a:rPr lang="en-US" sz="2400">
                <a:solidFill>
                  <a:prstClr val="black"/>
                </a:solidFill>
              </a:rPr>
              <a:t>. </a:t>
            </a:r>
            <a:r>
              <a:rPr lang="en-US" sz="2000">
                <a:solidFill>
                  <a:prstClr val="black"/>
                </a:solidFill>
                <a:latin typeface="Times New Roman" pitchFamily="18" charset="0"/>
                <a:cs typeface="Times New Roman" pitchFamily="18" charset="0"/>
              </a:rPr>
              <a:t>The draft riots were </a:t>
            </a:r>
            <a:r>
              <a:rPr lang="en-US" sz="2000">
                <a:solidFill>
                  <a:srgbClr val="0070C0"/>
                </a:solidFill>
                <a:latin typeface="Times New Roman" pitchFamily="18" charset="0"/>
                <a:cs typeface="Times New Roman" pitchFamily="18" charset="0"/>
              </a:rPr>
              <a:t>four days of violence in New York City to protest the inequities of American Civil War conscription</a:t>
            </a:r>
          </a:p>
          <a:p>
            <a:pPr eaLnBrk="1" fontAlgn="base" hangingPunct="1">
              <a:spcBef>
                <a:spcPct val="0"/>
              </a:spcBef>
              <a:spcAft>
                <a:spcPct val="0"/>
              </a:spcAft>
            </a:pPr>
            <a:endParaRPr lang="en-US" sz="2400">
              <a:solidFill>
                <a:prstClr val="black"/>
              </a:solidFill>
            </a:endParaRPr>
          </a:p>
          <a:p>
            <a:pPr eaLnBrk="1" fontAlgn="base" hangingPunct="1">
              <a:spcBef>
                <a:spcPct val="0"/>
              </a:spcBef>
              <a:spcAft>
                <a:spcPct val="0"/>
              </a:spcAft>
            </a:pPr>
            <a:endParaRPr lang="en-US">
              <a:solidFill>
                <a:prstClr val="black"/>
              </a:solidFill>
            </a:endParaRPr>
          </a:p>
        </p:txBody>
      </p:sp>
      <p:pic>
        <p:nvPicPr>
          <p:cNvPr id="35844"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4603750"/>
            <a:ext cx="2619375" cy="220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744663"/>
            <a:ext cx="2971800"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82223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solidFill>
            <a:schemeClr val="accent1"/>
          </a:solidFill>
          <a:ln>
            <a:solidFill>
              <a:schemeClr val="tx2">
                <a:lumMod val="50000"/>
              </a:schemeClr>
            </a:solidFill>
          </a:ln>
        </p:spPr>
        <p:txBody>
          <a:bodyPr/>
          <a:lstStyle/>
          <a:p>
            <a:pPr>
              <a:defRPr/>
            </a:pPr>
            <a:r>
              <a:rPr lang="en-US" dirty="0" smtClean="0">
                <a:latin typeface="Times New Roman" pitchFamily="18" charset="0"/>
                <a:ea typeface="ＭＳ Ｐゴシック" pitchFamily="34" charset="-128"/>
                <a:cs typeface="Times New Roman" pitchFamily="18" charset="0"/>
              </a:rPr>
              <a:t>Draft Riots</a:t>
            </a:r>
          </a:p>
        </p:txBody>
      </p:sp>
      <p:pic>
        <p:nvPicPr>
          <p:cNvPr id="3686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263" y="3795713"/>
            <a:ext cx="3048000"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539875"/>
            <a:ext cx="3810000"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3738" y="4267200"/>
            <a:ext cx="3946525"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0" name="Rectangle 4"/>
          <p:cNvSpPr>
            <a:spLocks noChangeArrowheads="1"/>
          </p:cNvSpPr>
          <p:nvPr/>
        </p:nvSpPr>
        <p:spPr bwMode="auto">
          <a:xfrm>
            <a:off x="1009650" y="1539875"/>
            <a:ext cx="2689225" cy="2062163"/>
          </a:xfrm>
          <a:prstGeom prst="rect">
            <a:avLst/>
          </a:prstGeom>
          <a:solidFill>
            <a:schemeClr val="bg1"/>
          </a:solidFill>
          <a:ln w="9525">
            <a:solidFill>
              <a:srgbClr val="000000"/>
            </a:solidFill>
            <a:miter lim="800000"/>
            <a:headEnd/>
            <a:tailEnd/>
          </a:ln>
        </p:spPr>
        <p:txBody>
          <a:bodyPr>
            <a:spAutoFit/>
          </a:bodyPr>
          <a:lstStyle/>
          <a:p>
            <a:pPr fontAlgn="base">
              <a:spcBef>
                <a:spcPct val="0"/>
              </a:spcBef>
              <a:spcAft>
                <a:spcPct val="0"/>
              </a:spcAft>
            </a:pPr>
            <a:r>
              <a:rPr lang="en-US" sz="1600">
                <a:solidFill>
                  <a:prstClr val="black"/>
                </a:solidFill>
                <a:latin typeface="Arial" charset="0"/>
                <a:ea typeface="ＭＳ Ｐゴシック" pitchFamily="34" charset="-128"/>
              </a:rPr>
              <a:t>Date: July 13, 1863–July 16, 1863</a:t>
            </a:r>
          </a:p>
          <a:p>
            <a:pPr fontAlgn="base">
              <a:spcBef>
                <a:spcPct val="0"/>
              </a:spcBef>
              <a:spcAft>
                <a:spcPct val="0"/>
              </a:spcAft>
            </a:pPr>
            <a:r>
              <a:rPr lang="en-US" sz="1600">
                <a:solidFill>
                  <a:prstClr val="black"/>
                </a:solidFill>
                <a:latin typeface="Arial" charset="0"/>
                <a:ea typeface="ＭＳ Ｐゴシック" pitchFamily="34" charset="-128"/>
              </a:rPr>
              <a:t> </a:t>
            </a:r>
          </a:p>
          <a:p>
            <a:pPr fontAlgn="base">
              <a:spcBef>
                <a:spcPct val="0"/>
              </a:spcBef>
              <a:spcAft>
                <a:spcPct val="0"/>
              </a:spcAft>
            </a:pPr>
            <a:r>
              <a:rPr lang="en-US" sz="1600">
                <a:solidFill>
                  <a:prstClr val="black"/>
                </a:solidFill>
                <a:latin typeface="Arial" charset="0"/>
                <a:ea typeface="ＭＳ Ｐゴシック" pitchFamily="34" charset="-128"/>
              </a:rPr>
              <a:t>Location: New York City </a:t>
            </a:r>
          </a:p>
          <a:p>
            <a:pPr fontAlgn="base">
              <a:spcBef>
                <a:spcPct val="0"/>
              </a:spcBef>
              <a:spcAft>
                <a:spcPct val="0"/>
              </a:spcAft>
            </a:pPr>
            <a:endParaRPr lang="en-US" sz="1600">
              <a:solidFill>
                <a:prstClr val="black"/>
              </a:solidFill>
              <a:latin typeface="Arial" charset="0"/>
              <a:ea typeface="ＭＳ Ｐゴシック" pitchFamily="34" charset="-128"/>
            </a:endParaRPr>
          </a:p>
          <a:p>
            <a:pPr fontAlgn="base">
              <a:spcBef>
                <a:spcPct val="0"/>
              </a:spcBef>
              <a:spcAft>
                <a:spcPct val="0"/>
              </a:spcAft>
            </a:pPr>
            <a:r>
              <a:rPr lang="en-US" sz="1600">
                <a:solidFill>
                  <a:prstClr val="black"/>
                </a:solidFill>
                <a:latin typeface="Arial" charset="0"/>
                <a:ea typeface="ＭＳ Ｐゴシック" pitchFamily="34" charset="-128"/>
              </a:rPr>
              <a:t>120-2,000 Killed</a:t>
            </a:r>
          </a:p>
          <a:p>
            <a:pPr fontAlgn="base">
              <a:spcBef>
                <a:spcPct val="0"/>
              </a:spcBef>
              <a:spcAft>
                <a:spcPct val="0"/>
              </a:spcAft>
            </a:pPr>
            <a:endParaRPr lang="en-US" sz="1600">
              <a:solidFill>
                <a:prstClr val="black"/>
              </a:solidFill>
              <a:latin typeface="Arial" charset="0"/>
              <a:ea typeface="ＭＳ Ｐゴシック" pitchFamily="34" charset="-128"/>
            </a:endParaRPr>
          </a:p>
          <a:p>
            <a:pPr fontAlgn="base">
              <a:spcBef>
                <a:spcPct val="0"/>
              </a:spcBef>
              <a:spcAft>
                <a:spcPct val="0"/>
              </a:spcAft>
            </a:pPr>
            <a:r>
              <a:rPr lang="en-US" sz="1600">
                <a:solidFill>
                  <a:prstClr val="black"/>
                </a:solidFill>
                <a:latin typeface="Arial" charset="0"/>
                <a:ea typeface="ＭＳ Ｐゴシック" pitchFamily="34" charset="-128"/>
              </a:rPr>
              <a:t>2,000-8,000 Wounded </a:t>
            </a:r>
          </a:p>
        </p:txBody>
      </p:sp>
    </p:spTree>
    <p:extLst>
      <p:ext uri="{BB962C8B-B14F-4D97-AF65-F5344CB8AC3E}">
        <p14:creationId xmlns:p14="http://schemas.microsoft.com/office/powerpoint/2010/main" val="2627714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latin typeface="Times New Roman" pitchFamily="18" charset="0"/>
                <a:ea typeface="+mj-ea"/>
                <a:cs typeface="Times New Roman" pitchFamily="18" charset="0"/>
              </a:rPr>
              <a:t>Lincoln Under Siege</a:t>
            </a:r>
          </a:p>
        </p:txBody>
      </p:sp>
      <p:pic>
        <p:nvPicPr>
          <p:cNvPr id="5123" name="Content Placeholder 4" descr="confederate flag 1.gif"/>
          <p:cNvPicPr>
            <a:picLocks noGrp="1" noChangeAspect="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a:xfrm>
            <a:off x="4648200" y="2652713"/>
            <a:ext cx="4038600" cy="2420937"/>
          </a:xfrm>
        </p:spPr>
      </p:pic>
      <p:sp>
        <p:nvSpPr>
          <p:cNvPr id="11" name="TextBox 10"/>
          <p:cNvSpPr txBox="1"/>
          <p:nvPr/>
        </p:nvSpPr>
        <p:spPr>
          <a:xfrm>
            <a:off x="457200" y="1981200"/>
            <a:ext cx="3657600" cy="3786188"/>
          </a:xfrm>
          <a:prstGeom prst="rect">
            <a:avLst/>
          </a:prstGeom>
          <a:solidFill>
            <a:schemeClr val="bg1"/>
          </a:solidFill>
          <a:ln w="38100">
            <a:solidFill>
              <a:schemeClr val="tx2">
                <a:lumMod val="50000"/>
              </a:schemeClr>
            </a:solidFill>
          </a:ln>
        </p:spPr>
        <p:txBody>
          <a:bodyPr>
            <a:spAutoFit/>
          </a:bodyPr>
          <a:lstStyle/>
          <a:p>
            <a:pPr fontAlgn="base">
              <a:spcBef>
                <a:spcPct val="0"/>
              </a:spcBef>
              <a:spcAft>
                <a:spcPct val="0"/>
              </a:spcAft>
              <a:defRPr/>
            </a:pPr>
            <a:r>
              <a:rPr lang="en-US" sz="2400">
                <a:solidFill>
                  <a:prstClr val="black"/>
                </a:solidFill>
                <a:latin typeface="Times New Roman" pitchFamily="18" charset="0"/>
                <a:ea typeface="ＭＳ Ｐゴシック" charset="-128"/>
                <a:cs typeface="Times New Roman" pitchFamily="18" charset="0"/>
              </a:rPr>
              <a:t>Confederate States</a:t>
            </a:r>
            <a:r>
              <a:rPr lang="ja-JP" altLang="en-US" sz="2400">
                <a:solidFill>
                  <a:prstClr val="black"/>
                </a:solidFill>
                <a:latin typeface="Times New Roman" pitchFamily="18" charset="0"/>
                <a:cs typeface="Times New Roman" pitchFamily="18" charset="0"/>
              </a:rPr>
              <a:t>’</a:t>
            </a:r>
            <a:r>
              <a:rPr lang="en-US" altLang="ja-JP" sz="2400">
                <a:solidFill>
                  <a:prstClr val="black"/>
                </a:solidFill>
                <a:latin typeface="Times New Roman" pitchFamily="18" charset="0"/>
                <a:cs typeface="Times New Roman" pitchFamily="18" charset="0"/>
              </a:rPr>
              <a:t> armies take control of Charleston, except for </a:t>
            </a:r>
            <a:r>
              <a:rPr lang="en-US" altLang="ja-JP" sz="2400" b="1">
                <a:solidFill>
                  <a:prstClr val="black"/>
                </a:solidFill>
                <a:latin typeface="Times New Roman" pitchFamily="18" charset="0"/>
                <a:cs typeface="Times New Roman" pitchFamily="18" charset="0"/>
              </a:rPr>
              <a:t>Fort Sumter </a:t>
            </a:r>
            <a:endParaRPr lang="en-US" altLang="ja-JP" sz="2400">
              <a:solidFill>
                <a:prstClr val="black"/>
              </a:solidFill>
              <a:latin typeface="Times New Roman" pitchFamily="18" charset="0"/>
              <a:cs typeface="Times New Roman" pitchFamily="18" charset="0"/>
            </a:endParaRPr>
          </a:p>
          <a:p>
            <a:pPr fontAlgn="base">
              <a:spcBef>
                <a:spcPct val="0"/>
              </a:spcBef>
              <a:spcAft>
                <a:spcPct val="0"/>
              </a:spcAft>
              <a:defRPr/>
            </a:pPr>
            <a:endParaRPr lang="en-US" sz="2400">
              <a:solidFill>
                <a:prstClr val="black"/>
              </a:solidFill>
              <a:latin typeface="Times New Roman" pitchFamily="18" charset="0"/>
              <a:ea typeface="ＭＳ Ｐゴシック" charset="-128"/>
              <a:cs typeface="Times New Roman" pitchFamily="18" charset="0"/>
            </a:endParaRPr>
          </a:p>
          <a:p>
            <a:pPr fontAlgn="base">
              <a:spcBef>
                <a:spcPct val="0"/>
              </a:spcBef>
              <a:spcAft>
                <a:spcPct val="0"/>
              </a:spcAft>
              <a:defRPr/>
            </a:pPr>
            <a:endParaRPr lang="en-US" sz="2400">
              <a:solidFill>
                <a:prstClr val="black"/>
              </a:solidFill>
              <a:latin typeface="Times New Roman" pitchFamily="18" charset="0"/>
              <a:ea typeface="ＭＳ Ｐゴシック" charset="-128"/>
              <a:cs typeface="Times New Roman" pitchFamily="18" charset="0"/>
            </a:endParaRPr>
          </a:p>
          <a:p>
            <a:pPr fontAlgn="base">
              <a:spcBef>
                <a:spcPct val="0"/>
              </a:spcBef>
              <a:spcAft>
                <a:spcPct val="0"/>
              </a:spcAft>
              <a:defRPr/>
            </a:pPr>
            <a:r>
              <a:rPr lang="en-US" sz="2400">
                <a:solidFill>
                  <a:prstClr val="black"/>
                </a:solidFill>
                <a:latin typeface="Times New Roman" pitchFamily="18" charset="0"/>
                <a:ea typeface="ＭＳ Ｐゴシック" charset="-128"/>
                <a:cs typeface="Times New Roman" pitchFamily="18" charset="0"/>
              </a:rPr>
              <a:t>Lincoln ordered supply ships to Fort Sumter to assist Major Anderson protect the fort.</a:t>
            </a:r>
          </a:p>
          <a:p>
            <a:pPr fontAlgn="base">
              <a:spcBef>
                <a:spcPct val="0"/>
              </a:spcBef>
              <a:spcAft>
                <a:spcPct val="0"/>
              </a:spcAft>
              <a:defRPr/>
            </a:pPr>
            <a:endParaRPr lang="en-US" sz="2400">
              <a:solidFill>
                <a:prstClr val="black"/>
              </a:solidFill>
              <a:latin typeface="Arial" pitchFamily="34" charset="0"/>
              <a:ea typeface="ＭＳ Ｐゴシック" charset="-128"/>
            </a:endParaRPr>
          </a:p>
        </p:txBody>
      </p:sp>
    </p:spTree>
    <p:extLst>
      <p:ext uri="{BB962C8B-B14F-4D97-AF65-F5344CB8AC3E}">
        <p14:creationId xmlns:p14="http://schemas.microsoft.com/office/powerpoint/2010/main" val="15054702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mj-ea"/>
                <a:cs typeface="Times New Roman" pitchFamily="18" charset="0"/>
              </a:rPr>
              <a:t>Battle at Fort Sumter</a:t>
            </a:r>
          </a:p>
        </p:txBody>
      </p:sp>
      <p:sp>
        <p:nvSpPr>
          <p:cNvPr id="3" name="Content Placeholder 2"/>
          <p:cNvSpPr>
            <a:spLocks noGrp="1"/>
          </p:cNvSpPr>
          <p:nvPr>
            <p:ph sz="half" idx="1"/>
          </p:nvPr>
        </p:nvSpPr>
        <p:spPr>
          <a:solidFill>
            <a:schemeClr val="bg1"/>
          </a:solidFill>
          <a:ln w="38100">
            <a:solidFill>
              <a:schemeClr val="tx2">
                <a:lumMod val="75000"/>
              </a:schemeClr>
            </a:solidFill>
          </a:ln>
        </p:spPr>
        <p:txBody>
          <a:bodyPr/>
          <a:lstStyle/>
          <a:p>
            <a:pPr eaLnBrk="1" hangingPunct="1">
              <a:defRPr/>
            </a:pPr>
            <a:r>
              <a:rPr lang="en-US" u="sng" dirty="0" smtClean="0">
                <a:latin typeface="Times New Roman" pitchFamily="18" charset="0"/>
                <a:ea typeface="+mn-ea"/>
                <a:cs typeface="Times New Roman" pitchFamily="18" charset="0"/>
              </a:rPr>
              <a:t>April 12, 1861 </a:t>
            </a:r>
            <a:r>
              <a:rPr lang="en-US" dirty="0" smtClean="0">
                <a:latin typeface="Times New Roman" pitchFamily="18" charset="0"/>
                <a:ea typeface="+mn-ea"/>
                <a:cs typeface="Times New Roman" pitchFamily="18" charset="0"/>
              </a:rPr>
              <a:t>Brigadier General Beauregard ordered the attack on Fort Sumter.</a:t>
            </a:r>
          </a:p>
          <a:p>
            <a:pPr eaLnBrk="1" hangingPunct="1">
              <a:defRPr/>
            </a:pPr>
            <a:r>
              <a:rPr lang="en-US" dirty="0" smtClean="0">
                <a:latin typeface="Times New Roman" pitchFamily="18" charset="0"/>
                <a:ea typeface="+mn-ea"/>
                <a:cs typeface="Times New Roman" pitchFamily="18" charset="0"/>
              </a:rPr>
              <a:t>The battle lasted for two days without casualties.</a:t>
            </a:r>
          </a:p>
          <a:p>
            <a:pPr eaLnBrk="1" hangingPunct="1">
              <a:defRPr/>
            </a:pPr>
            <a:r>
              <a:rPr lang="en-US" dirty="0" smtClean="0">
                <a:latin typeface="Times New Roman" pitchFamily="18" charset="0"/>
                <a:ea typeface="+mn-ea"/>
                <a:cs typeface="Times New Roman" pitchFamily="18" charset="0"/>
              </a:rPr>
              <a:t>Major Anderson surrendered on April 14</a:t>
            </a:r>
            <a:r>
              <a:rPr lang="en-US" baseline="30000" dirty="0" smtClean="0">
                <a:latin typeface="Times New Roman" pitchFamily="18" charset="0"/>
                <a:ea typeface="+mn-ea"/>
                <a:cs typeface="Times New Roman" pitchFamily="18" charset="0"/>
              </a:rPr>
              <a:t>th</a:t>
            </a:r>
            <a:r>
              <a:rPr lang="en-US" dirty="0" smtClean="0">
                <a:latin typeface="Times New Roman" pitchFamily="18" charset="0"/>
                <a:ea typeface="+mn-ea"/>
                <a:cs typeface="Times New Roman" pitchFamily="18" charset="0"/>
              </a:rPr>
              <a:t>.</a:t>
            </a:r>
          </a:p>
          <a:p>
            <a:pPr eaLnBrk="1" hangingPunct="1">
              <a:defRPr/>
            </a:pPr>
            <a:endParaRPr lang="en-US" dirty="0" smtClean="0">
              <a:latin typeface="Times New Roman" pitchFamily="18" charset="0"/>
              <a:ea typeface="+mn-ea"/>
              <a:cs typeface="Times New Roman" pitchFamily="18" charset="0"/>
            </a:endParaRPr>
          </a:p>
        </p:txBody>
      </p:sp>
      <p:pic>
        <p:nvPicPr>
          <p:cNvPr id="6148" name="Content Placeholder 4" descr="fort sumter fire.jpg">
            <a:hlinkClick r:id="rId2"/>
          </p:cNvPr>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800600" y="3581400"/>
            <a:ext cx="4038600" cy="2940050"/>
          </a:xfrm>
        </p:spPr>
      </p:pic>
      <p:pic>
        <p:nvPicPr>
          <p:cNvPr id="6149" name="Picture 5" descr="fort sumter flag.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828800"/>
            <a:ext cx="2068513"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11" descr="http://ts3.mm.bing.net/images/thumbnail.aspx?q=933902760558&amp;id=39bfd33f9144ecceeeadd0c436e178bc&amp;url=http%3a%2f%2fallflagwallpaper.com%2fimages%2fconfederate-flag-1-1024x76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1828800"/>
            <a:ext cx="2032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16995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smtClean="0">
                <a:latin typeface="Times New Roman" pitchFamily="18" charset="0"/>
                <a:ea typeface="ＭＳ Ｐゴシック" charset="-128"/>
                <a:cs typeface="Times New Roman" pitchFamily="18" charset="0"/>
              </a:rPr>
              <a:t>Lincoln</a:t>
            </a:r>
            <a:r>
              <a:rPr lang="ja-JP" altLang="en-US" smtClean="0">
                <a:latin typeface="Times New Roman" pitchFamily="18" charset="0"/>
                <a:ea typeface="ＭＳ Ｐゴシック" charset="-128"/>
                <a:cs typeface="Times New Roman" pitchFamily="18" charset="0"/>
              </a:rPr>
              <a:t>’</a:t>
            </a:r>
            <a:r>
              <a:rPr lang="en-US" altLang="ja-JP" smtClean="0">
                <a:latin typeface="Times New Roman" pitchFamily="18" charset="0"/>
                <a:ea typeface="ＭＳ Ｐゴシック" charset="-128"/>
                <a:cs typeface="Times New Roman" pitchFamily="18" charset="0"/>
              </a:rPr>
              <a:t>s Decision</a:t>
            </a:r>
            <a:endParaRPr lang="en-US" smtClean="0">
              <a:latin typeface="Times New Roman" pitchFamily="18" charset="0"/>
              <a:ea typeface="ＭＳ Ｐゴシック" charset="-128"/>
              <a:cs typeface="Times New Roman" pitchFamily="18" charset="0"/>
            </a:endParaRPr>
          </a:p>
        </p:txBody>
      </p:sp>
      <p:sp>
        <p:nvSpPr>
          <p:cNvPr id="3" name="Content Placeholder 2"/>
          <p:cNvSpPr>
            <a:spLocks noGrp="1"/>
          </p:cNvSpPr>
          <p:nvPr>
            <p:ph sz="half" idx="1"/>
          </p:nvPr>
        </p:nvSpPr>
        <p:spPr>
          <a:xfrm>
            <a:off x="381000" y="2362200"/>
            <a:ext cx="4038600" cy="3200400"/>
          </a:xfrm>
          <a:solidFill>
            <a:schemeClr val="bg1"/>
          </a:solidFill>
          <a:ln w="38100">
            <a:solidFill>
              <a:schemeClr val="tx2">
                <a:lumMod val="75000"/>
              </a:schemeClr>
            </a:solidFill>
          </a:ln>
        </p:spPr>
        <p:txBody>
          <a:bodyPr/>
          <a:lstStyle/>
          <a:p>
            <a:pPr eaLnBrk="1" hangingPunct="1">
              <a:defRPr/>
            </a:pPr>
            <a:r>
              <a:rPr lang="en-US" dirty="0" smtClean="0">
                <a:latin typeface="Times New Roman" pitchFamily="18" charset="0"/>
                <a:ea typeface="+mn-ea"/>
                <a:cs typeface="Times New Roman" pitchFamily="18" charset="0"/>
              </a:rPr>
              <a:t>Lincoln called for 75,000 volunteers to suppress the rebellion.</a:t>
            </a:r>
          </a:p>
          <a:p>
            <a:pPr eaLnBrk="1" hangingPunct="1">
              <a:defRPr/>
            </a:pPr>
            <a:endParaRPr lang="en-US" dirty="0" smtClean="0">
              <a:latin typeface="Times New Roman" pitchFamily="18" charset="0"/>
              <a:ea typeface="+mn-ea"/>
              <a:cs typeface="Times New Roman" pitchFamily="18" charset="0"/>
            </a:endParaRPr>
          </a:p>
          <a:p>
            <a:pPr eaLnBrk="1" hangingPunct="1">
              <a:defRPr/>
            </a:pPr>
            <a:r>
              <a:rPr lang="en-US" dirty="0" smtClean="0">
                <a:latin typeface="Times New Roman" pitchFamily="18" charset="0"/>
                <a:ea typeface="+mn-ea"/>
                <a:cs typeface="Times New Roman" pitchFamily="18" charset="0"/>
              </a:rPr>
              <a:t>This caused four more states to secede.</a:t>
            </a:r>
          </a:p>
        </p:txBody>
      </p:sp>
      <p:pic>
        <p:nvPicPr>
          <p:cNvPr id="7172" name="Content Placeholder 4" descr="confederate-fort-sumter.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648200" y="1524000"/>
            <a:ext cx="4267200" cy="2906713"/>
          </a:xfrm>
        </p:spPr>
      </p:pic>
      <p:pic>
        <p:nvPicPr>
          <p:cNvPr id="7173" name="Picture 8" descr="http://ts2.mm.bing.net/images/thumbnail.aspx?q=932694527401&amp;id=2c8c02090f86751c705edd9e8a4135f7&amp;url=http%3a%2f%2fveteranletters.blogs.com%2fphotos%2fsoldiers%2funion_soldi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343400"/>
            <a:ext cx="1371600"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89283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mj-ea"/>
                <a:cs typeface="Times New Roman" pitchFamily="18" charset="0"/>
              </a:rPr>
              <a:t>Secession of States</a:t>
            </a:r>
          </a:p>
        </p:txBody>
      </p:sp>
      <p:sp>
        <p:nvSpPr>
          <p:cNvPr id="3" name="Content Placeholder 2"/>
          <p:cNvSpPr>
            <a:spLocks noGrp="1"/>
          </p:cNvSpPr>
          <p:nvPr>
            <p:ph sz="half" idx="1"/>
          </p:nvPr>
        </p:nvSpPr>
        <p:spPr>
          <a:solidFill>
            <a:schemeClr val="bg1"/>
          </a:solidFill>
          <a:ln w="38100">
            <a:solidFill>
              <a:schemeClr val="tx2">
                <a:lumMod val="75000"/>
              </a:schemeClr>
            </a:solidFill>
          </a:ln>
        </p:spPr>
        <p:txBody>
          <a:bodyPr>
            <a:normAutofit/>
          </a:bodyPr>
          <a:lstStyle/>
          <a:p>
            <a:pPr eaLnBrk="1" hangingPunct="1">
              <a:lnSpc>
                <a:spcPct val="90000"/>
              </a:lnSpc>
              <a:buFont typeface="Arial" pitchFamily="34" charset="0"/>
              <a:buChar char="•"/>
              <a:defRPr/>
            </a:pPr>
            <a:r>
              <a:rPr lang="en-US" smtClean="0">
                <a:latin typeface="Times New Roman" pitchFamily="18" charset="0"/>
                <a:ea typeface="ＭＳ Ｐゴシック" charset="-128"/>
                <a:cs typeface="Times New Roman" pitchFamily="18" charset="0"/>
              </a:rPr>
              <a:t>Declared secession prior to Lincoln</a:t>
            </a:r>
            <a:r>
              <a:rPr lang="ja-JP" altLang="en-US" smtClean="0">
                <a:latin typeface="Times New Roman" pitchFamily="18" charset="0"/>
                <a:ea typeface="ＭＳ Ｐゴシック" charset="-128"/>
                <a:cs typeface="Times New Roman" pitchFamily="18" charset="0"/>
              </a:rPr>
              <a:t>’</a:t>
            </a:r>
            <a:r>
              <a:rPr lang="en-US" altLang="ja-JP" smtClean="0">
                <a:latin typeface="Times New Roman" pitchFamily="18" charset="0"/>
                <a:ea typeface="ＭＳ Ｐゴシック" charset="-128"/>
                <a:cs typeface="Times New Roman" pitchFamily="18" charset="0"/>
              </a:rPr>
              <a:t>s election:</a:t>
            </a:r>
          </a:p>
          <a:p>
            <a:pPr eaLnBrk="1" hangingPunct="1">
              <a:lnSpc>
                <a:spcPct val="90000"/>
              </a:lnSpc>
              <a:buFont typeface="Wingdings" pitchFamily="2" charset="2"/>
              <a:buChar char="ü"/>
              <a:defRPr/>
            </a:pPr>
            <a:r>
              <a:rPr lang="en-US" smtClean="0">
                <a:solidFill>
                  <a:srgbClr val="FF0000"/>
                </a:solidFill>
                <a:latin typeface="Times New Roman" pitchFamily="18" charset="0"/>
                <a:ea typeface="ＭＳ Ｐゴシック" charset="-128"/>
                <a:cs typeface="Times New Roman" pitchFamily="18" charset="0"/>
              </a:rPr>
              <a:t>South Carolina</a:t>
            </a:r>
          </a:p>
          <a:p>
            <a:pPr eaLnBrk="1" hangingPunct="1">
              <a:lnSpc>
                <a:spcPct val="90000"/>
              </a:lnSpc>
              <a:buFont typeface="Wingdings" pitchFamily="2" charset="2"/>
              <a:buChar char="ü"/>
              <a:defRPr/>
            </a:pPr>
            <a:r>
              <a:rPr lang="en-US" smtClean="0">
                <a:solidFill>
                  <a:srgbClr val="FF0000"/>
                </a:solidFill>
                <a:latin typeface="Times New Roman" pitchFamily="18" charset="0"/>
                <a:ea typeface="ＭＳ Ｐゴシック" charset="-128"/>
                <a:cs typeface="Times New Roman" pitchFamily="18" charset="0"/>
              </a:rPr>
              <a:t>Mississippi</a:t>
            </a:r>
          </a:p>
          <a:p>
            <a:pPr eaLnBrk="1" hangingPunct="1">
              <a:lnSpc>
                <a:spcPct val="90000"/>
              </a:lnSpc>
              <a:buFont typeface="Wingdings" pitchFamily="2" charset="2"/>
              <a:buChar char="ü"/>
              <a:defRPr/>
            </a:pPr>
            <a:r>
              <a:rPr lang="en-US" smtClean="0">
                <a:solidFill>
                  <a:srgbClr val="FF0000"/>
                </a:solidFill>
                <a:latin typeface="Times New Roman" pitchFamily="18" charset="0"/>
                <a:ea typeface="ＭＳ Ｐゴシック" charset="-128"/>
                <a:cs typeface="Times New Roman" pitchFamily="18" charset="0"/>
              </a:rPr>
              <a:t>Florida</a:t>
            </a:r>
          </a:p>
          <a:p>
            <a:pPr eaLnBrk="1" hangingPunct="1">
              <a:lnSpc>
                <a:spcPct val="90000"/>
              </a:lnSpc>
              <a:buFont typeface="Wingdings" pitchFamily="2" charset="2"/>
              <a:buChar char="ü"/>
              <a:defRPr/>
            </a:pPr>
            <a:r>
              <a:rPr lang="en-US" smtClean="0">
                <a:solidFill>
                  <a:srgbClr val="FF0000"/>
                </a:solidFill>
                <a:latin typeface="Times New Roman" pitchFamily="18" charset="0"/>
                <a:ea typeface="ＭＳ Ｐゴシック" charset="-128"/>
                <a:cs typeface="Times New Roman" pitchFamily="18" charset="0"/>
              </a:rPr>
              <a:t>Alabama </a:t>
            </a:r>
          </a:p>
          <a:p>
            <a:pPr eaLnBrk="1" hangingPunct="1">
              <a:lnSpc>
                <a:spcPct val="90000"/>
              </a:lnSpc>
              <a:buFont typeface="Wingdings" pitchFamily="2" charset="2"/>
              <a:buChar char="ü"/>
              <a:defRPr/>
            </a:pPr>
            <a:r>
              <a:rPr lang="en-US" smtClean="0">
                <a:solidFill>
                  <a:srgbClr val="FF0000"/>
                </a:solidFill>
                <a:latin typeface="Times New Roman" pitchFamily="18" charset="0"/>
                <a:ea typeface="ＭＳ Ｐゴシック" charset="-128"/>
                <a:cs typeface="Times New Roman" pitchFamily="18" charset="0"/>
              </a:rPr>
              <a:t>Georgia</a:t>
            </a:r>
          </a:p>
          <a:p>
            <a:pPr eaLnBrk="1" hangingPunct="1">
              <a:lnSpc>
                <a:spcPct val="90000"/>
              </a:lnSpc>
              <a:buFont typeface="Wingdings" pitchFamily="2" charset="2"/>
              <a:buChar char="ü"/>
              <a:defRPr/>
            </a:pPr>
            <a:r>
              <a:rPr lang="en-US" smtClean="0">
                <a:solidFill>
                  <a:srgbClr val="FF0000"/>
                </a:solidFill>
                <a:latin typeface="Times New Roman" pitchFamily="18" charset="0"/>
                <a:ea typeface="ＭＳ Ｐゴシック" charset="-128"/>
                <a:cs typeface="Times New Roman" pitchFamily="18" charset="0"/>
              </a:rPr>
              <a:t>Louisiana </a:t>
            </a:r>
          </a:p>
          <a:p>
            <a:pPr eaLnBrk="1" hangingPunct="1">
              <a:lnSpc>
                <a:spcPct val="90000"/>
              </a:lnSpc>
              <a:buFont typeface="Wingdings" pitchFamily="2" charset="2"/>
              <a:buChar char="ü"/>
              <a:defRPr/>
            </a:pPr>
            <a:r>
              <a:rPr lang="en-US" smtClean="0">
                <a:solidFill>
                  <a:srgbClr val="FF0000"/>
                </a:solidFill>
                <a:latin typeface="Times New Roman" pitchFamily="18" charset="0"/>
                <a:ea typeface="ＭＳ Ｐゴシック" charset="-128"/>
                <a:cs typeface="Times New Roman" pitchFamily="18" charset="0"/>
              </a:rPr>
              <a:t>Texas</a:t>
            </a:r>
          </a:p>
        </p:txBody>
      </p:sp>
      <p:sp>
        <p:nvSpPr>
          <p:cNvPr id="4" name="Content Placeholder 3"/>
          <p:cNvSpPr>
            <a:spLocks noGrp="1"/>
          </p:cNvSpPr>
          <p:nvPr>
            <p:ph sz="half" idx="2"/>
          </p:nvPr>
        </p:nvSpPr>
        <p:spPr>
          <a:solidFill>
            <a:schemeClr val="bg1"/>
          </a:solidFill>
          <a:ln w="38100">
            <a:solidFill>
              <a:schemeClr val="tx2">
                <a:lumMod val="75000"/>
              </a:schemeClr>
            </a:solidFill>
          </a:ln>
        </p:spPr>
        <p:txBody>
          <a:bodyPr>
            <a:normAutofit/>
          </a:bodyPr>
          <a:lstStyle/>
          <a:p>
            <a:pPr eaLnBrk="1" hangingPunct="1">
              <a:lnSpc>
                <a:spcPct val="90000"/>
              </a:lnSpc>
              <a:buFont typeface="Arial" pitchFamily="34" charset="0"/>
              <a:buChar char="•"/>
              <a:defRPr/>
            </a:pPr>
            <a:r>
              <a:rPr lang="en-US" smtClean="0">
                <a:latin typeface="Times New Roman" pitchFamily="18" charset="0"/>
                <a:ea typeface="ＭＳ Ｐゴシック" charset="-128"/>
                <a:cs typeface="Times New Roman" pitchFamily="18" charset="0"/>
              </a:rPr>
              <a:t>Declared secession after Lincoln</a:t>
            </a:r>
            <a:r>
              <a:rPr lang="ja-JP" altLang="en-US" smtClean="0">
                <a:latin typeface="Times New Roman" pitchFamily="18" charset="0"/>
                <a:ea typeface="ＭＳ Ｐゴシック" charset="-128"/>
                <a:cs typeface="Times New Roman" pitchFamily="18" charset="0"/>
              </a:rPr>
              <a:t>’</a:t>
            </a:r>
            <a:r>
              <a:rPr lang="en-US" altLang="ja-JP" smtClean="0">
                <a:latin typeface="Times New Roman" pitchFamily="18" charset="0"/>
                <a:ea typeface="ＭＳ Ｐゴシック" charset="-128"/>
                <a:cs typeface="Times New Roman" pitchFamily="18" charset="0"/>
              </a:rPr>
              <a:t>s call for troops:</a:t>
            </a:r>
          </a:p>
          <a:p>
            <a:pPr eaLnBrk="1" hangingPunct="1">
              <a:lnSpc>
                <a:spcPct val="90000"/>
              </a:lnSpc>
              <a:buFont typeface="Wingdings" pitchFamily="2" charset="2"/>
              <a:buChar char="ü"/>
              <a:defRPr/>
            </a:pPr>
            <a:r>
              <a:rPr lang="en-US" smtClean="0">
                <a:solidFill>
                  <a:srgbClr val="4F6228"/>
                </a:solidFill>
                <a:latin typeface="Times New Roman" pitchFamily="18" charset="0"/>
                <a:ea typeface="ＭＳ Ｐゴシック" charset="-128"/>
                <a:cs typeface="Times New Roman" pitchFamily="18" charset="0"/>
              </a:rPr>
              <a:t>Virginia </a:t>
            </a:r>
          </a:p>
          <a:p>
            <a:pPr eaLnBrk="1" hangingPunct="1">
              <a:lnSpc>
                <a:spcPct val="90000"/>
              </a:lnSpc>
              <a:buFont typeface="Wingdings" pitchFamily="2" charset="2"/>
              <a:buChar char="ü"/>
              <a:defRPr/>
            </a:pPr>
            <a:r>
              <a:rPr lang="en-US" smtClean="0">
                <a:solidFill>
                  <a:srgbClr val="4F6228"/>
                </a:solidFill>
                <a:latin typeface="Times New Roman" pitchFamily="18" charset="0"/>
                <a:ea typeface="ＭＳ Ｐゴシック" charset="-128"/>
                <a:cs typeface="Times New Roman" pitchFamily="18" charset="0"/>
              </a:rPr>
              <a:t>Arkansas</a:t>
            </a:r>
          </a:p>
          <a:p>
            <a:pPr eaLnBrk="1" hangingPunct="1">
              <a:lnSpc>
                <a:spcPct val="90000"/>
              </a:lnSpc>
              <a:buFont typeface="Wingdings" pitchFamily="2" charset="2"/>
              <a:buChar char="ü"/>
              <a:defRPr/>
            </a:pPr>
            <a:r>
              <a:rPr lang="en-US" smtClean="0">
                <a:solidFill>
                  <a:srgbClr val="4F6228"/>
                </a:solidFill>
                <a:latin typeface="Times New Roman" pitchFamily="18" charset="0"/>
                <a:ea typeface="ＭＳ Ｐゴシック" charset="-128"/>
                <a:cs typeface="Times New Roman" pitchFamily="18" charset="0"/>
              </a:rPr>
              <a:t>Tennessee</a:t>
            </a:r>
          </a:p>
          <a:p>
            <a:pPr eaLnBrk="1" hangingPunct="1">
              <a:lnSpc>
                <a:spcPct val="90000"/>
              </a:lnSpc>
              <a:buFont typeface="Wingdings" pitchFamily="2" charset="2"/>
              <a:buChar char="ü"/>
              <a:defRPr/>
            </a:pPr>
            <a:r>
              <a:rPr lang="en-US" smtClean="0">
                <a:solidFill>
                  <a:srgbClr val="4F6228"/>
                </a:solidFill>
                <a:latin typeface="Times New Roman" pitchFamily="18" charset="0"/>
                <a:ea typeface="ＭＳ Ｐゴシック" charset="-128"/>
                <a:cs typeface="Times New Roman" pitchFamily="18" charset="0"/>
              </a:rPr>
              <a:t>North Carolina</a:t>
            </a:r>
          </a:p>
          <a:p>
            <a:pPr eaLnBrk="1" hangingPunct="1">
              <a:lnSpc>
                <a:spcPct val="90000"/>
              </a:lnSpc>
              <a:buFont typeface="Arial" pitchFamily="34" charset="0"/>
              <a:buChar char="•"/>
              <a:defRPr/>
            </a:pPr>
            <a:r>
              <a:rPr lang="en-US" smtClean="0">
                <a:latin typeface="Times New Roman" pitchFamily="18" charset="0"/>
                <a:ea typeface="ＭＳ Ｐゴシック" charset="-128"/>
                <a:cs typeface="Times New Roman" pitchFamily="18" charset="0"/>
              </a:rPr>
              <a:t>Non-Seceded Slave States:</a:t>
            </a:r>
          </a:p>
          <a:p>
            <a:pPr eaLnBrk="1" hangingPunct="1">
              <a:lnSpc>
                <a:spcPct val="90000"/>
              </a:lnSpc>
              <a:buFont typeface="Wingdings" pitchFamily="2" charset="2"/>
              <a:buChar char="ü"/>
              <a:defRPr/>
            </a:pPr>
            <a:r>
              <a:rPr lang="en-US" smtClean="0">
                <a:solidFill>
                  <a:srgbClr val="17375E"/>
                </a:solidFill>
                <a:latin typeface="Times New Roman" pitchFamily="18" charset="0"/>
                <a:ea typeface="ＭＳ Ｐゴシック" charset="-128"/>
                <a:cs typeface="Times New Roman" pitchFamily="18" charset="0"/>
              </a:rPr>
              <a:t>Delaware &amp; Maryland</a:t>
            </a:r>
          </a:p>
        </p:txBody>
      </p:sp>
    </p:spTree>
    <p:extLst>
      <p:ext uri="{BB962C8B-B14F-4D97-AF65-F5344CB8AC3E}">
        <p14:creationId xmlns:p14="http://schemas.microsoft.com/office/powerpoint/2010/main" val="11802033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linds(horizontal)">
                                      <p:cBhvr>
                                        <p:cTn id="42" dur="500"/>
                                        <p:tgtEl>
                                          <p:spTgt spid="3">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linds(horizontal)">
                                      <p:cBhvr>
                                        <p:cTn id="47" dur="500"/>
                                        <p:tgtEl>
                                          <p:spTgt spid="3">
                                            <p:txEl>
                                              <p:pRg st="7" end="7"/>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4">
                                            <p:bg/>
                                          </p:spTgt>
                                        </p:tgtEl>
                                        <p:attrNameLst>
                                          <p:attrName>style.visibility</p:attrName>
                                        </p:attrNameLst>
                                      </p:cBhvr>
                                      <p:to>
                                        <p:strVal val="visible"/>
                                      </p:to>
                                    </p:set>
                                    <p:animEffect transition="in" filter="blinds(horizontal)">
                                      <p:cBhvr>
                                        <p:cTn id="52" dur="500"/>
                                        <p:tgtEl>
                                          <p:spTgt spid="4">
                                            <p:bg/>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4">
                                            <p:txEl>
                                              <p:pRg st="0" end="0"/>
                                            </p:txEl>
                                          </p:spTgt>
                                        </p:tgtEl>
                                        <p:attrNameLst>
                                          <p:attrName>style.visibility</p:attrName>
                                        </p:attrNameLst>
                                      </p:cBhvr>
                                      <p:to>
                                        <p:strVal val="visible"/>
                                      </p:to>
                                    </p:set>
                                    <p:animEffect transition="in" filter="blinds(horizontal)">
                                      <p:cBhvr>
                                        <p:cTn id="57" dur="500"/>
                                        <p:tgtEl>
                                          <p:spTgt spid="4">
                                            <p:txEl>
                                              <p:pRg st="0" end="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4">
                                            <p:txEl>
                                              <p:pRg st="1" end="1"/>
                                            </p:txEl>
                                          </p:spTgt>
                                        </p:tgtEl>
                                        <p:attrNameLst>
                                          <p:attrName>style.visibility</p:attrName>
                                        </p:attrNameLst>
                                      </p:cBhvr>
                                      <p:to>
                                        <p:strVal val="visible"/>
                                      </p:to>
                                    </p:set>
                                    <p:animEffect transition="in" filter="blinds(horizontal)">
                                      <p:cBhvr>
                                        <p:cTn id="62" dur="500"/>
                                        <p:tgtEl>
                                          <p:spTgt spid="4">
                                            <p:txEl>
                                              <p:pRg st="1" end="1"/>
                                            </p:txEl>
                                          </p:spTgt>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4">
                                            <p:txEl>
                                              <p:pRg st="2" end="2"/>
                                            </p:txEl>
                                          </p:spTgt>
                                        </p:tgtEl>
                                        <p:attrNameLst>
                                          <p:attrName>style.visibility</p:attrName>
                                        </p:attrNameLst>
                                      </p:cBhvr>
                                      <p:to>
                                        <p:strVal val="visible"/>
                                      </p:to>
                                    </p:set>
                                    <p:animEffect transition="in" filter="blinds(horizontal)">
                                      <p:cBhvr>
                                        <p:cTn id="67" dur="500"/>
                                        <p:tgtEl>
                                          <p:spTgt spid="4">
                                            <p:txEl>
                                              <p:pRg st="2" end="2"/>
                                            </p:txEl>
                                          </p:spTgt>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4">
                                            <p:txEl>
                                              <p:pRg st="3" end="3"/>
                                            </p:txEl>
                                          </p:spTgt>
                                        </p:tgtEl>
                                        <p:attrNameLst>
                                          <p:attrName>style.visibility</p:attrName>
                                        </p:attrNameLst>
                                      </p:cBhvr>
                                      <p:to>
                                        <p:strVal val="visible"/>
                                      </p:to>
                                    </p:set>
                                    <p:animEffect transition="in" filter="blinds(horizontal)">
                                      <p:cBhvr>
                                        <p:cTn id="72" dur="500"/>
                                        <p:tgtEl>
                                          <p:spTgt spid="4">
                                            <p:txEl>
                                              <p:pRg st="3" end="3"/>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4">
                                            <p:txEl>
                                              <p:pRg st="4" end="4"/>
                                            </p:txEl>
                                          </p:spTgt>
                                        </p:tgtEl>
                                        <p:attrNameLst>
                                          <p:attrName>style.visibility</p:attrName>
                                        </p:attrNameLst>
                                      </p:cBhvr>
                                      <p:to>
                                        <p:strVal val="visible"/>
                                      </p:to>
                                    </p:set>
                                    <p:animEffect transition="in" filter="blinds(horizontal)">
                                      <p:cBhvr>
                                        <p:cTn id="77" dur="500"/>
                                        <p:tgtEl>
                                          <p:spTgt spid="4">
                                            <p:txEl>
                                              <p:pRg st="4" end="4"/>
                                            </p:txEl>
                                          </p:spTgt>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4">
                                            <p:txEl>
                                              <p:pRg st="5" end="5"/>
                                            </p:txEl>
                                          </p:spTgt>
                                        </p:tgtEl>
                                        <p:attrNameLst>
                                          <p:attrName>style.visibility</p:attrName>
                                        </p:attrNameLst>
                                      </p:cBhvr>
                                      <p:to>
                                        <p:strVal val="visible"/>
                                      </p:to>
                                    </p:set>
                                    <p:animEffect transition="in" filter="blinds(horizontal)">
                                      <p:cBhvr>
                                        <p:cTn id="82" dur="500"/>
                                        <p:tgtEl>
                                          <p:spTgt spid="4">
                                            <p:txEl>
                                              <p:pRg st="5" end="5"/>
                                            </p:txEl>
                                          </p:spTgt>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4">
                                            <p:txEl>
                                              <p:pRg st="6" end="6"/>
                                            </p:txEl>
                                          </p:spTgt>
                                        </p:tgtEl>
                                        <p:attrNameLst>
                                          <p:attrName>style.visibility</p:attrName>
                                        </p:attrNameLst>
                                      </p:cBhvr>
                                      <p:to>
                                        <p:strVal val="visible"/>
                                      </p:to>
                                    </p:set>
                                    <p:animEffect transition="in" filter="blinds(horizontal)">
                                      <p:cBhvr>
                                        <p:cTn id="8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mj-ea"/>
                <a:cs typeface="Times New Roman" pitchFamily="18" charset="0"/>
              </a:rPr>
              <a:t>Union States</a:t>
            </a:r>
          </a:p>
        </p:txBody>
      </p:sp>
      <p:sp>
        <p:nvSpPr>
          <p:cNvPr id="6" name="TextBox 5"/>
          <p:cNvSpPr txBox="1"/>
          <p:nvPr/>
        </p:nvSpPr>
        <p:spPr>
          <a:xfrm>
            <a:off x="533400" y="1828800"/>
            <a:ext cx="4876800" cy="4093428"/>
          </a:xfrm>
          <a:prstGeom prst="rect">
            <a:avLst/>
          </a:prstGeom>
          <a:solidFill>
            <a:schemeClr val="bg1"/>
          </a:solidFill>
          <a:ln w="38100">
            <a:solidFill>
              <a:schemeClr val="tx2">
                <a:lumMod val="75000"/>
              </a:schemeClr>
            </a:solidFill>
          </a:ln>
        </p:spPr>
        <p:txBody>
          <a:bodyPr numCol="2">
            <a:spAutoFit/>
          </a:bodyPr>
          <a:lstStyle/>
          <a:p>
            <a:pPr>
              <a:spcBef>
                <a:spcPct val="0"/>
              </a:spcBef>
              <a:buFont typeface="Arial" pitchFamily="34" charset="0"/>
              <a:buChar char="•"/>
              <a:defRPr/>
            </a:pPr>
            <a:endParaRPr lang="en-US" sz="2600" dirty="0">
              <a:solidFill>
                <a:srgbClr val="1F497D">
                  <a:lumMod val="75000"/>
                </a:srgbClr>
              </a:solidFill>
              <a:latin typeface="Times New Roman" pitchFamily="18" charset="0"/>
              <a:ea typeface="ＭＳ Ｐゴシック" pitchFamily="34" charset="-128"/>
              <a:cs typeface="Times New Roman" pitchFamily="18" charset="0"/>
            </a:endParaRP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California</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Connecticut</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Illinois</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Indiana</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Iowa</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Kansas</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Maine</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Massachusetts</a:t>
            </a:r>
          </a:p>
          <a:p>
            <a:pPr>
              <a:spcBef>
                <a:spcPct val="0"/>
              </a:spcBef>
              <a:buFont typeface="Arial" pitchFamily="34" charset="0"/>
              <a:buChar char="•"/>
              <a:defRPr/>
            </a:pPr>
            <a:endParaRPr lang="en-US" sz="2600" dirty="0">
              <a:solidFill>
                <a:srgbClr val="1F497D">
                  <a:lumMod val="75000"/>
                </a:srgbClr>
              </a:solidFill>
              <a:latin typeface="Times New Roman" pitchFamily="18" charset="0"/>
              <a:ea typeface="ＭＳ Ｐゴシック" pitchFamily="34" charset="-128"/>
              <a:cs typeface="Times New Roman" pitchFamily="18" charset="0"/>
            </a:endParaRPr>
          </a:p>
          <a:p>
            <a:pPr>
              <a:spcBef>
                <a:spcPct val="0"/>
              </a:spcBef>
              <a:buFont typeface="Arial" pitchFamily="34" charset="0"/>
              <a:buChar char="•"/>
              <a:defRPr/>
            </a:pPr>
            <a:endParaRPr lang="en-US" sz="2600" dirty="0">
              <a:solidFill>
                <a:srgbClr val="1F497D">
                  <a:lumMod val="75000"/>
                </a:srgbClr>
              </a:solidFill>
              <a:latin typeface="Times New Roman" pitchFamily="18" charset="0"/>
              <a:ea typeface="ＭＳ Ｐゴシック" pitchFamily="34" charset="-128"/>
              <a:cs typeface="Times New Roman" pitchFamily="18" charset="0"/>
            </a:endParaRP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Michigan</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Minnesota</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New Jersey</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Ohio</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Oregon</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Pennsylvania</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Rhode Island</a:t>
            </a:r>
          </a:p>
          <a:p>
            <a:pPr>
              <a:spcBef>
                <a:spcPct val="0"/>
              </a:spcBef>
              <a:buFont typeface="Arial" pitchFamily="34" charset="0"/>
              <a:buChar char="•"/>
              <a:defRPr/>
            </a:pPr>
            <a:r>
              <a:rPr lang="en-US" sz="2600" dirty="0">
                <a:solidFill>
                  <a:srgbClr val="1F497D">
                    <a:lumMod val="75000"/>
                  </a:srgbClr>
                </a:solidFill>
                <a:latin typeface="Times New Roman" pitchFamily="18" charset="0"/>
                <a:ea typeface="ＭＳ Ｐゴシック" pitchFamily="34" charset="-128"/>
                <a:cs typeface="Times New Roman" pitchFamily="18" charset="0"/>
              </a:rPr>
              <a:t>Vermont</a:t>
            </a:r>
          </a:p>
          <a:p>
            <a:pPr>
              <a:spcBef>
                <a:spcPct val="0"/>
              </a:spcBef>
              <a:buFont typeface="Arial" pitchFamily="34" charset="0"/>
              <a:buChar char="•"/>
              <a:defRPr/>
            </a:pPr>
            <a:endParaRPr lang="en-US" dirty="0">
              <a:solidFill>
                <a:prstClr val="black"/>
              </a:solidFill>
              <a:latin typeface="Arial" charset="0"/>
              <a:ea typeface="ＭＳ Ｐゴシック" pitchFamily="34" charset="-128"/>
            </a:endParaRPr>
          </a:p>
        </p:txBody>
      </p:sp>
      <p:sp>
        <p:nvSpPr>
          <p:cNvPr id="9" name="TextBox 8"/>
          <p:cNvSpPr txBox="1"/>
          <p:nvPr/>
        </p:nvSpPr>
        <p:spPr>
          <a:xfrm>
            <a:off x="5943600" y="2133600"/>
            <a:ext cx="2819400" cy="3292475"/>
          </a:xfrm>
          <a:prstGeom prst="rect">
            <a:avLst/>
          </a:prstGeom>
          <a:solidFill>
            <a:schemeClr val="bg1"/>
          </a:solidFill>
          <a:ln w="38100">
            <a:solidFill>
              <a:schemeClr val="tx2">
                <a:lumMod val="75000"/>
              </a:schemeClr>
            </a:solidFill>
          </a:ln>
        </p:spPr>
        <p:txBody>
          <a:bodyPr>
            <a:spAutoFit/>
          </a:bodyPr>
          <a:lstStyle/>
          <a:p>
            <a:pPr>
              <a:spcBef>
                <a:spcPct val="0"/>
              </a:spcBef>
              <a:buFont typeface="Arial" pitchFamily="34" charset="0"/>
              <a:buNone/>
              <a:defRPr/>
            </a:pPr>
            <a:endParaRPr lang="en-US" sz="2600" b="1" u="sng" dirty="0">
              <a:solidFill>
                <a:prstClr val="black"/>
              </a:solidFill>
              <a:latin typeface="Times New Roman" pitchFamily="18" charset="0"/>
              <a:ea typeface="ＭＳ Ｐゴシック" pitchFamily="34" charset="-128"/>
              <a:cs typeface="Times New Roman" pitchFamily="18" charset="0"/>
            </a:endParaRPr>
          </a:p>
          <a:p>
            <a:pPr>
              <a:spcBef>
                <a:spcPct val="0"/>
              </a:spcBef>
              <a:buFont typeface="Arial" pitchFamily="34" charset="0"/>
              <a:buNone/>
              <a:defRPr/>
            </a:pPr>
            <a:r>
              <a:rPr lang="en-US" sz="2600" b="1" u="sng" dirty="0">
                <a:solidFill>
                  <a:prstClr val="black"/>
                </a:solidFill>
                <a:latin typeface="Times New Roman" pitchFamily="18" charset="0"/>
                <a:ea typeface="ＭＳ Ｐゴシック" pitchFamily="34" charset="-128"/>
                <a:cs typeface="Times New Roman" pitchFamily="18" charset="0"/>
              </a:rPr>
              <a:t>Border States</a:t>
            </a:r>
          </a:p>
          <a:p>
            <a:pPr>
              <a:spcBef>
                <a:spcPct val="0"/>
              </a:spcBef>
              <a:buFont typeface="Arial" pitchFamily="34" charset="0"/>
              <a:buChar char="•"/>
              <a:defRPr/>
            </a:pPr>
            <a:r>
              <a:rPr lang="en-US" sz="2600" dirty="0">
                <a:solidFill>
                  <a:srgbClr val="00B050"/>
                </a:solidFill>
                <a:latin typeface="Times New Roman" pitchFamily="18" charset="0"/>
                <a:ea typeface="ＭＳ Ｐゴシック" pitchFamily="34" charset="-128"/>
                <a:cs typeface="Times New Roman" pitchFamily="18" charset="0"/>
              </a:rPr>
              <a:t>West Virginia</a:t>
            </a:r>
          </a:p>
          <a:p>
            <a:pPr>
              <a:spcBef>
                <a:spcPct val="0"/>
              </a:spcBef>
              <a:buFont typeface="Arial" pitchFamily="34" charset="0"/>
              <a:buChar char="•"/>
              <a:defRPr/>
            </a:pPr>
            <a:r>
              <a:rPr lang="en-US" sz="2600" dirty="0">
                <a:solidFill>
                  <a:srgbClr val="00B050"/>
                </a:solidFill>
                <a:latin typeface="Times New Roman" pitchFamily="18" charset="0"/>
                <a:ea typeface="ＭＳ Ｐゴシック" pitchFamily="34" charset="-128"/>
                <a:cs typeface="Times New Roman" pitchFamily="18" charset="0"/>
              </a:rPr>
              <a:t>Kentucky</a:t>
            </a:r>
          </a:p>
          <a:p>
            <a:pPr>
              <a:spcBef>
                <a:spcPct val="0"/>
              </a:spcBef>
              <a:buFont typeface="Arial" pitchFamily="34" charset="0"/>
              <a:buChar char="•"/>
              <a:defRPr/>
            </a:pPr>
            <a:r>
              <a:rPr lang="en-US" sz="2600" dirty="0">
                <a:solidFill>
                  <a:srgbClr val="00B050"/>
                </a:solidFill>
                <a:latin typeface="Times New Roman" pitchFamily="18" charset="0"/>
                <a:ea typeface="ＭＳ Ｐゴシック" pitchFamily="34" charset="-128"/>
                <a:cs typeface="Times New Roman" pitchFamily="18" charset="0"/>
              </a:rPr>
              <a:t>Missouri</a:t>
            </a:r>
          </a:p>
          <a:p>
            <a:pPr>
              <a:spcBef>
                <a:spcPct val="0"/>
              </a:spcBef>
              <a:buFont typeface="Arial" pitchFamily="34" charset="0"/>
              <a:buChar char="•"/>
              <a:defRPr/>
            </a:pPr>
            <a:r>
              <a:rPr lang="en-US" sz="2600" dirty="0">
                <a:solidFill>
                  <a:srgbClr val="00B050"/>
                </a:solidFill>
                <a:latin typeface="Times New Roman" pitchFamily="18" charset="0"/>
                <a:ea typeface="ＭＳ Ｐゴシック" pitchFamily="34" charset="-128"/>
                <a:cs typeface="Times New Roman" pitchFamily="18" charset="0"/>
              </a:rPr>
              <a:t>Delaware</a:t>
            </a:r>
          </a:p>
          <a:p>
            <a:pPr>
              <a:spcBef>
                <a:spcPct val="0"/>
              </a:spcBef>
              <a:buFont typeface="Arial" pitchFamily="34" charset="0"/>
              <a:buChar char="•"/>
              <a:defRPr/>
            </a:pPr>
            <a:r>
              <a:rPr lang="en-US" sz="2600" dirty="0">
                <a:solidFill>
                  <a:srgbClr val="00B050"/>
                </a:solidFill>
                <a:latin typeface="Times New Roman" pitchFamily="18" charset="0"/>
                <a:ea typeface="ＭＳ Ｐゴシック" pitchFamily="34" charset="-128"/>
                <a:cs typeface="Times New Roman" pitchFamily="18" charset="0"/>
              </a:rPr>
              <a:t>Maryland</a:t>
            </a:r>
          </a:p>
          <a:p>
            <a:pPr>
              <a:spcBef>
                <a:spcPct val="0"/>
              </a:spcBef>
              <a:defRPr/>
            </a:pPr>
            <a:endParaRPr lang="en-US" sz="2600" dirty="0">
              <a:solidFill>
                <a:srgbClr val="00B050"/>
              </a:solidFill>
              <a:latin typeface="Times New Roman" pitchFamily="18" charset="0"/>
              <a:ea typeface="ＭＳ Ｐゴシック" pitchFamily="34" charset="-128"/>
              <a:cs typeface="Times New Roman" pitchFamily="18" charset="0"/>
            </a:endParaRPr>
          </a:p>
        </p:txBody>
      </p:sp>
    </p:spTree>
    <p:extLst>
      <p:ext uri="{BB962C8B-B14F-4D97-AF65-F5344CB8AC3E}">
        <p14:creationId xmlns:p14="http://schemas.microsoft.com/office/powerpoint/2010/main" val="2676798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00200"/>
            <a:ext cx="8001000" cy="3276600"/>
          </a:xfrm>
          <a:solidFill>
            <a:schemeClr val="bg1"/>
          </a:solidFill>
          <a:ln w="38100">
            <a:solidFill>
              <a:schemeClr val="tx2">
                <a:lumMod val="50000"/>
              </a:schemeClr>
            </a:solidFill>
          </a:ln>
        </p:spPr>
        <p:txBody>
          <a:bodyPr/>
          <a:lstStyle/>
          <a:p>
            <a:pPr>
              <a:defRPr/>
            </a:pPr>
            <a:r>
              <a:rPr lang="en-US" dirty="0" smtClean="0"/>
              <a:t>And so for the next six years the Civil War would tear apart the country.</a:t>
            </a:r>
            <a:endParaRPr lang="en-US" dirty="0"/>
          </a:p>
        </p:txBody>
      </p:sp>
    </p:spTree>
    <p:extLst>
      <p:ext uri="{BB962C8B-B14F-4D97-AF65-F5344CB8AC3E}">
        <p14:creationId xmlns:p14="http://schemas.microsoft.com/office/powerpoint/2010/main" val="336267352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1066</Words>
  <Application>Microsoft Office PowerPoint</Application>
  <PresentationFormat>On-screen Show (4:3)</PresentationFormat>
  <Paragraphs>169</Paragraphs>
  <Slides>35</Slides>
  <Notes>1</Notes>
  <HiddenSlides>0</HiddenSlides>
  <MMClips>1</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1_Office Theme</vt:lpstr>
      <vt:lpstr>The War Begins</vt:lpstr>
      <vt:lpstr>Fort Sumter</vt:lpstr>
      <vt:lpstr>The Beginning</vt:lpstr>
      <vt:lpstr>Lincoln Under Siege</vt:lpstr>
      <vt:lpstr>Battle at Fort Sumter</vt:lpstr>
      <vt:lpstr>Lincoln’s Decision</vt:lpstr>
      <vt:lpstr>Secession of States</vt:lpstr>
      <vt:lpstr>Union States</vt:lpstr>
      <vt:lpstr>And so for the next six years the Civil War would tear apart the country.</vt:lpstr>
      <vt:lpstr>The War Begins</vt:lpstr>
      <vt:lpstr>Union Advantages </vt:lpstr>
      <vt:lpstr>Military  </vt:lpstr>
      <vt:lpstr>Population</vt:lpstr>
      <vt:lpstr>Industry </vt:lpstr>
      <vt:lpstr>Anaconda Plan</vt:lpstr>
      <vt:lpstr>What is it? And how does it work?</vt:lpstr>
      <vt:lpstr>Battles</vt:lpstr>
      <vt:lpstr>PowerPoint Presentation</vt:lpstr>
      <vt:lpstr>Battle of Antietam</vt:lpstr>
      <vt:lpstr>Generals</vt:lpstr>
      <vt:lpstr>George McClellan</vt:lpstr>
      <vt:lpstr>Ulysses. S. Grant</vt:lpstr>
      <vt:lpstr>Robert E. Lee</vt:lpstr>
      <vt:lpstr>The Politics of War</vt:lpstr>
      <vt:lpstr>Emancipation Proclamation</vt:lpstr>
      <vt:lpstr>PowerPoint Presentation</vt:lpstr>
      <vt:lpstr>13th Amendment </vt:lpstr>
      <vt:lpstr>PowerPoint Presentation</vt:lpstr>
      <vt:lpstr>Great Britain's Role</vt:lpstr>
      <vt:lpstr> Great Britain’s Role Leads to The Trent Affair</vt:lpstr>
      <vt:lpstr>Conscription</vt:lpstr>
      <vt:lpstr>Conscription in the South</vt:lpstr>
      <vt:lpstr>Conscription in the North </vt:lpstr>
      <vt:lpstr>Draft Riots</vt:lpstr>
      <vt:lpstr>Draft Riots</vt:lpstr>
    </vt:vector>
  </TitlesOfParts>
  <Company>NKSD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War Begins</dc:title>
  <dc:creator>Mooney, Liam</dc:creator>
  <cp:lastModifiedBy>Mooney, Liam</cp:lastModifiedBy>
  <cp:revision>1</cp:revision>
  <dcterms:created xsi:type="dcterms:W3CDTF">2012-06-04T15:39:05Z</dcterms:created>
  <dcterms:modified xsi:type="dcterms:W3CDTF">2012-06-04T15:40:36Z</dcterms:modified>
</cp:coreProperties>
</file>