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5"/>
  </p:notesMasterIdLst>
  <p:handoutMasterIdLst>
    <p:handoutMasterId r:id="rId36"/>
  </p:handoutMasterIdLst>
  <p:sldIdLst>
    <p:sldId id="278" r:id="rId5"/>
    <p:sldId id="279" r:id="rId6"/>
    <p:sldId id="280" r:id="rId7"/>
    <p:sldId id="281" r:id="rId8"/>
    <p:sldId id="282" r:id="rId9"/>
    <p:sldId id="283" r:id="rId10"/>
    <p:sldId id="333" r:id="rId11"/>
    <p:sldId id="334"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Lst>
  <p:sldSz cx="9144000" cy="6858000" type="screen4x3"/>
  <p:notesSz cx="6858000" cy="9034463"/>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64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2438"/>
          </a:xfrm>
          <a:prstGeom prst="rect">
            <a:avLst/>
          </a:prstGeom>
        </p:spPr>
        <p:txBody>
          <a:bodyPr vert="horz" lIns="91440" tIns="45720" rIns="91440" bIns="45720" rtlCol="0"/>
          <a:lstStyle>
            <a:lvl1pPr algn="l">
              <a:defRPr sz="1200">
                <a:latin typeface="Arial" charset="0"/>
                <a:ea typeface="+mn-ea"/>
              </a:defRPr>
            </a:lvl1pPr>
          </a:lstStyle>
          <a:p>
            <a:pPr>
              <a:defRPr/>
            </a:pPr>
            <a:endParaRPr lang="en-US"/>
          </a:p>
        </p:txBody>
      </p:sp>
      <p:sp>
        <p:nvSpPr>
          <p:cNvPr id="3" name="Date Placeholder 2"/>
          <p:cNvSpPr>
            <a:spLocks noGrp="1"/>
          </p:cNvSpPr>
          <p:nvPr>
            <p:ph type="dt" sz="quarter" idx="1"/>
          </p:nvPr>
        </p:nvSpPr>
        <p:spPr>
          <a:xfrm>
            <a:off x="3884613" y="0"/>
            <a:ext cx="2971800" cy="452438"/>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ea typeface="ＭＳ Ｐゴシック" charset="-128"/>
              </a:defRPr>
            </a:lvl1pPr>
          </a:lstStyle>
          <a:p>
            <a:pPr>
              <a:defRPr/>
            </a:pPr>
            <a:fld id="{05A81503-2621-4380-A7DC-64E2DD6A5B2B}" type="datetimeFigureOut">
              <a:rPr lang="en-US"/>
              <a:pPr>
                <a:defRPr/>
              </a:pPr>
              <a:t>6/4/2012</a:t>
            </a:fld>
            <a:endParaRPr lang="en-US"/>
          </a:p>
        </p:txBody>
      </p:sp>
      <p:sp>
        <p:nvSpPr>
          <p:cNvPr id="4" name="Footer Placeholder 3"/>
          <p:cNvSpPr>
            <a:spLocks noGrp="1"/>
          </p:cNvSpPr>
          <p:nvPr>
            <p:ph type="ftr" sz="quarter" idx="2"/>
          </p:nvPr>
        </p:nvSpPr>
        <p:spPr>
          <a:xfrm>
            <a:off x="0" y="8580438"/>
            <a:ext cx="2971800" cy="452437"/>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a:p>
        </p:txBody>
      </p:sp>
      <p:sp>
        <p:nvSpPr>
          <p:cNvPr id="5" name="Slide Number Placeholder 4"/>
          <p:cNvSpPr>
            <a:spLocks noGrp="1"/>
          </p:cNvSpPr>
          <p:nvPr>
            <p:ph type="sldNum" sz="quarter" idx="3"/>
          </p:nvPr>
        </p:nvSpPr>
        <p:spPr>
          <a:xfrm>
            <a:off x="3884613" y="8580438"/>
            <a:ext cx="2971800" cy="452437"/>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ea typeface="ＭＳ Ｐゴシック" charset="-128"/>
              </a:defRPr>
            </a:lvl1pPr>
          </a:lstStyle>
          <a:p>
            <a:pPr>
              <a:defRPr/>
            </a:pPr>
            <a:fld id="{8879A141-FC7E-446E-86BB-A8961C5BCDB2}" type="slidenum">
              <a:rPr lang="en-US"/>
              <a:pPr>
                <a:defRPr/>
              </a:pPr>
              <a:t>‹#›</a:t>
            </a:fld>
            <a:endParaRPr lang="en-US"/>
          </a:p>
        </p:txBody>
      </p:sp>
    </p:spTree>
    <p:extLst>
      <p:ext uri="{BB962C8B-B14F-4D97-AF65-F5344CB8AC3E}">
        <p14:creationId xmlns:p14="http://schemas.microsoft.com/office/powerpoint/2010/main" val="2984812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243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2438"/>
          </a:xfrm>
          <a:prstGeom prst="rect">
            <a:avLst/>
          </a:prstGeom>
        </p:spPr>
        <p:txBody>
          <a:bodyPr vert="horz" lIns="91440" tIns="45720" rIns="91440" bIns="45720" rtlCol="0"/>
          <a:lstStyle>
            <a:lvl1pPr algn="r">
              <a:defRPr sz="1200"/>
            </a:lvl1pPr>
          </a:lstStyle>
          <a:p>
            <a:pPr>
              <a:defRPr/>
            </a:pPr>
            <a:fld id="{9F5DC6BD-4F6C-40D0-86DF-8BD24318A843}" type="datetimeFigureOut">
              <a:rPr lang="en-US"/>
              <a:pPr>
                <a:defRPr/>
              </a:pPr>
              <a:t>6/4/2012</a:t>
            </a:fld>
            <a:endParaRPr lang="en-US"/>
          </a:p>
        </p:txBody>
      </p:sp>
      <p:sp>
        <p:nvSpPr>
          <p:cNvPr id="4" name="Slide Image Placeholder 3"/>
          <p:cNvSpPr>
            <a:spLocks noGrp="1" noRot="1" noChangeAspect="1"/>
          </p:cNvSpPr>
          <p:nvPr>
            <p:ph type="sldImg" idx="2"/>
          </p:nvPr>
        </p:nvSpPr>
        <p:spPr>
          <a:xfrm>
            <a:off x="1169988" y="677863"/>
            <a:ext cx="4518025" cy="338772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291013"/>
            <a:ext cx="5486400" cy="40655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580438"/>
            <a:ext cx="2971800" cy="452437"/>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580438"/>
            <a:ext cx="2971800" cy="452437"/>
          </a:xfrm>
          <a:prstGeom prst="rect">
            <a:avLst/>
          </a:prstGeom>
        </p:spPr>
        <p:txBody>
          <a:bodyPr vert="horz" lIns="91440" tIns="45720" rIns="91440" bIns="45720" rtlCol="0" anchor="b"/>
          <a:lstStyle>
            <a:lvl1pPr algn="r">
              <a:defRPr sz="1200"/>
            </a:lvl1pPr>
          </a:lstStyle>
          <a:p>
            <a:pPr>
              <a:defRPr/>
            </a:pPr>
            <a:fld id="{33870869-4914-433F-8B45-5DE0B1F76490}" type="slidenum">
              <a:rPr lang="en-US"/>
              <a:pPr>
                <a:defRPr/>
              </a:pPr>
              <a:t>‹#›</a:t>
            </a:fld>
            <a:endParaRPr lang="en-US"/>
          </a:p>
        </p:txBody>
      </p:sp>
    </p:spTree>
    <p:extLst>
      <p:ext uri="{BB962C8B-B14F-4D97-AF65-F5344CB8AC3E}">
        <p14:creationId xmlns:p14="http://schemas.microsoft.com/office/powerpoint/2010/main" val="30411019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E932C08-1AB7-49E1-B504-FBAEE887D06F}"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B4A2B00-2E36-4AA6-8210-1FE2067DD6C9}" type="slidenum">
              <a:rPr lang="en-US"/>
              <a:pPr>
                <a:defRPr/>
              </a:pPr>
              <a:t>‹#›</a:t>
            </a:fld>
            <a:endParaRPr lang="en-US"/>
          </a:p>
        </p:txBody>
      </p:sp>
    </p:spTree>
    <p:extLst>
      <p:ext uri="{BB962C8B-B14F-4D97-AF65-F5344CB8AC3E}">
        <p14:creationId xmlns:p14="http://schemas.microsoft.com/office/powerpoint/2010/main" val="3353694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A4E67F-7D19-4ED9-BDF0-15DA8FEF43C2}"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272701-6C4E-45EB-8BFD-2D6490E396BD}" type="slidenum">
              <a:rPr lang="en-US"/>
              <a:pPr>
                <a:defRPr/>
              </a:pPr>
              <a:t>‹#›</a:t>
            </a:fld>
            <a:endParaRPr lang="en-US"/>
          </a:p>
        </p:txBody>
      </p:sp>
    </p:spTree>
    <p:extLst>
      <p:ext uri="{BB962C8B-B14F-4D97-AF65-F5344CB8AC3E}">
        <p14:creationId xmlns:p14="http://schemas.microsoft.com/office/powerpoint/2010/main" val="1201066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5671E4-2286-4804-9BD2-268A25FDB6C9}"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7DF04B1-3851-4B20-B7CD-737A6E7682E1}" type="slidenum">
              <a:rPr lang="en-US"/>
              <a:pPr>
                <a:defRPr/>
              </a:pPr>
              <a:t>‹#›</a:t>
            </a:fld>
            <a:endParaRPr lang="en-US"/>
          </a:p>
        </p:txBody>
      </p:sp>
    </p:spTree>
    <p:extLst>
      <p:ext uri="{BB962C8B-B14F-4D97-AF65-F5344CB8AC3E}">
        <p14:creationId xmlns:p14="http://schemas.microsoft.com/office/powerpoint/2010/main" val="1232671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7DB6D9A-D4BF-47F3-9D6D-8C240281020D}"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1AF88F-AC40-4685-8535-00D2A6807C23}" type="slidenum">
              <a:rPr lang="en-US"/>
              <a:pPr>
                <a:defRPr/>
              </a:pPr>
              <a:t>‹#›</a:t>
            </a:fld>
            <a:endParaRPr lang="en-US"/>
          </a:p>
        </p:txBody>
      </p:sp>
    </p:spTree>
    <p:extLst>
      <p:ext uri="{BB962C8B-B14F-4D97-AF65-F5344CB8AC3E}">
        <p14:creationId xmlns:p14="http://schemas.microsoft.com/office/powerpoint/2010/main" val="173793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CB65227-56D6-486A-847F-4AE3654C46B0}" type="datetimeFigureOut">
              <a:rPr lang="en-US"/>
              <a:pPr>
                <a:defRPr/>
              </a:pPr>
              <a:t>6/4/2012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2E40E18-FC7F-4CFC-B8F0-4FD47E6C3C01}" type="slidenum">
              <a:rPr lang="en-US"/>
              <a:pPr>
                <a:defRPr/>
              </a:pPr>
              <a:t>‹#›</a:t>
            </a:fld>
            <a:endParaRPr lang="en-US"/>
          </a:p>
        </p:txBody>
      </p:sp>
    </p:spTree>
    <p:extLst>
      <p:ext uri="{BB962C8B-B14F-4D97-AF65-F5344CB8AC3E}">
        <p14:creationId xmlns:p14="http://schemas.microsoft.com/office/powerpoint/2010/main" val="3722339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5C55CBD-ABBA-4C0A-8A78-DC1ECB2FC860}" type="datetimeFigureOut">
              <a:rPr lang="en-US"/>
              <a:pPr>
                <a:defRPr/>
              </a:pPr>
              <a:t>6/4/2012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271E1C5-CDBC-4460-9C0D-74C56EC49996}" type="slidenum">
              <a:rPr lang="en-US"/>
              <a:pPr>
                <a:defRPr/>
              </a:pPr>
              <a:t>‹#›</a:t>
            </a:fld>
            <a:endParaRPr lang="en-US"/>
          </a:p>
        </p:txBody>
      </p:sp>
    </p:spTree>
    <p:extLst>
      <p:ext uri="{BB962C8B-B14F-4D97-AF65-F5344CB8AC3E}">
        <p14:creationId xmlns:p14="http://schemas.microsoft.com/office/powerpoint/2010/main" val="3658329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63846FB-67E9-40E2-8989-E2BDD554A47A}" type="datetimeFigureOut">
              <a:rPr lang="en-US"/>
              <a:pPr>
                <a:defRPr/>
              </a:pPr>
              <a:t>6/4/2012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82DFCBB-B39D-4A28-BC50-74122DCDA198}" type="slidenum">
              <a:rPr lang="en-US"/>
              <a:pPr>
                <a:defRPr/>
              </a:pPr>
              <a:t>‹#›</a:t>
            </a:fld>
            <a:endParaRPr lang="en-US"/>
          </a:p>
        </p:txBody>
      </p:sp>
    </p:spTree>
    <p:extLst>
      <p:ext uri="{BB962C8B-B14F-4D97-AF65-F5344CB8AC3E}">
        <p14:creationId xmlns:p14="http://schemas.microsoft.com/office/powerpoint/2010/main" val="1151997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4D3AF47-922B-48AA-B15A-3552500BABA6}" type="datetimeFigureOut">
              <a:rPr lang="en-US"/>
              <a:pPr>
                <a:defRPr/>
              </a:pPr>
              <a:t>6/4/2012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9EB3A9-C5DC-48E7-908A-B4F9CB266A9A}" type="slidenum">
              <a:rPr lang="en-US"/>
              <a:pPr>
                <a:defRPr/>
              </a:pPr>
              <a:t>‹#›</a:t>
            </a:fld>
            <a:endParaRPr lang="en-US"/>
          </a:p>
        </p:txBody>
      </p:sp>
    </p:spTree>
    <p:extLst>
      <p:ext uri="{BB962C8B-B14F-4D97-AF65-F5344CB8AC3E}">
        <p14:creationId xmlns:p14="http://schemas.microsoft.com/office/powerpoint/2010/main" val="1190805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24A1256-E6AA-441A-A844-48A52A33CB9A}" type="datetimeFigureOut">
              <a:rPr lang="en-US"/>
              <a:pPr>
                <a:defRPr/>
              </a:pPr>
              <a:t>6/4/2012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23B20E4-7F37-437A-B971-1B4AFD5518E8}" type="slidenum">
              <a:rPr lang="en-US"/>
              <a:pPr>
                <a:defRPr/>
              </a:pPr>
              <a:t>‹#›</a:t>
            </a:fld>
            <a:endParaRPr lang="en-US"/>
          </a:p>
        </p:txBody>
      </p:sp>
    </p:spTree>
    <p:extLst>
      <p:ext uri="{BB962C8B-B14F-4D97-AF65-F5344CB8AC3E}">
        <p14:creationId xmlns:p14="http://schemas.microsoft.com/office/powerpoint/2010/main" val="4127403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02101CB-9BE9-4D7E-880C-A931EE7864CA}" type="datetimeFigureOut">
              <a:rPr lang="en-US"/>
              <a:pPr>
                <a:defRPr/>
              </a:pPr>
              <a:t>6/4/2012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9168246-B982-4FB7-9C0E-5D54ECE27159}" type="slidenum">
              <a:rPr lang="en-US"/>
              <a:pPr>
                <a:defRPr/>
              </a:pPr>
              <a:t>‹#›</a:t>
            </a:fld>
            <a:endParaRPr lang="en-US"/>
          </a:p>
        </p:txBody>
      </p:sp>
    </p:spTree>
    <p:extLst>
      <p:ext uri="{BB962C8B-B14F-4D97-AF65-F5344CB8AC3E}">
        <p14:creationId xmlns:p14="http://schemas.microsoft.com/office/powerpoint/2010/main" val="612937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89014C0-5F55-4054-96CF-0E15AAF07BE6}" type="datetimeFigureOut">
              <a:rPr lang="en-US"/>
              <a:pPr>
                <a:defRPr/>
              </a:pPr>
              <a:t>6/4/2012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427447F-718A-40E5-8EA3-49CFC7B36EC2}" type="slidenum">
              <a:rPr lang="en-US"/>
              <a:pPr>
                <a:defRPr/>
              </a:pPr>
              <a:t>‹#›</a:t>
            </a:fld>
            <a:endParaRPr lang="en-US"/>
          </a:p>
        </p:txBody>
      </p:sp>
    </p:spTree>
    <p:extLst>
      <p:ext uri="{BB962C8B-B14F-4D97-AF65-F5344CB8AC3E}">
        <p14:creationId xmlns:p14="http://schemas.microsoft.com/office/powerpoint/2010/main" val="382793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charset="-128"/>
              </a:defRPr>
            </a:lvl1pPr>
          </a:lstStyle>
          <a:p>
            <a:pPr>
              <a:defRPr/>
            </a:pPr>
            <a:fld id="{C12274FF-F9A2-4C86-BE6E-730503F00A06}" type="datetimeFigureOut">
              <a:rPr lang="en-US"/>
              <a:pPr>
                <a:defRPr/>
              </a:pPr>
              <a:t>6/4/2012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charset="-128"/>
              </a:defRPr>
            </a:lvl1pPr>
          </a:lstStyle>
          <a:p>
            <a:pPr>
              <a:defRPr/>
            </a:pPr>
            <a:fld id="{091CEC2F-BE25-4924-8F2B-E3D15742ECA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file:///\\nk-filesrv\hs_ss$\Presentations\The%20Americans\Chapter11\tar176.htm"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youtube.com/watch?v=wYDhAmjmxYk"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youtube.com/watch?v=yt2dSV8Bshs"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file:///\\nk-filesrv\hs_ss$\Presentations\The%20Americans\Chapter11\tar179.htm"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24jacksoncartoon.html"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file:///\\nk-filesrv\hs_ss$\Presentations\The%20Americans\Chapter11\tas363.htm"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history.com/topics/abraham-lincoln/videos#abraham-lincoln"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car-insurance.onlineautoinsurance.com/images/affordable.jpg"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literacyhistoryblog.files.wordpress.com/2011/08/4blus04b.jpg"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276600"/>
            <a:ext cx="4038600" cy="1066800"/>
          </a:xfrm>
          <a:solidFill>
            <a:schemeClr val="tx2">
              <a:lumMod val="60000"/>
              <a:lumOff val="40000"/>
            </a:schemeClr>
          </a:solidFill>
          <a:ln w="38100">
            <a:solidFill>
              <a:schemeClr val="tx2">
                <a:lumMod val="50000"/>
              </a:schemeClr>
            </a:solidFill>
          </a:ln>
        </p:spPr>
        <p:txBody>
          <a:bodyPr/>
          <a:lstStyle/>
          <a:p>
            <a:pPr>
              <a:defRPr/>
            </a:pPr>
            <a:r>
              <a:rPr lang="en-US" sz="3200" dirty="0" smtClean="0">
                <a:ea typeface="+mj-ea"/>
              </a:rPr>
              <a:t>Isaiah Butler and Latrell Smith-Cotto</a:t>
            </a:r>
            <a:endParaRPr lang="en-US" sz="3200" dirty="0">
              <a:ea typeface="+mj-ea"/>
            </a:endParaRPr>
          </a:p>
        </p:txBody>
      </p:sp>
      <p:sp>
        <p:nvSpPr>
          <p:cNvPr id="4" name="TextBox 3"/>
          <p:cNvSpPr txBox="1"/>
          <p:nvPr/>
        </p:nvSpPr>
        <p:spPr>
          <a:xfrm>
            <a:off x="685800" y="1793875"/>
            <a:ext cx="7620000" cy="830263"/>
          </a:xfrm>
          <a:prstGeom prst="rect">
            <a:avLst/>
          </a:prstGeom>
          <a:solidFill>
            <a:schemeClr val="tx2">
              <a:lumMod val="60000"/>
              <a:lumOff val="40000"/>
            </a:schemeClr>
          </a:solidFill>
          <a:ln w="38100">
            <a:solidFill>
              <a:schemeClr val="tx2">
                <a:lumMod val="50000"/>
              </a:schemeClr>
            </a:solidFill>
          </a:ln>
        </p:spPr>
        <p:txBody>
          <a:bodyPr>
            <a:spAutoFit/>
          </a:bodyPr>
          <a:lstStyle/>
          <a:p>
            <a:pPr algn="ctr">
              <a:defRPr/>
            </a:pPr>
            <a:r>
              <a:rPr lang="en-US" sz="4800" dirty="0">
                <a:latin typeface="+mj-lt"/>
                <a:ea typeface="+mn-ea"/>
              </a:rPr>
              <a:t>Life During Wartime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944562"/>
          </a:xfrm>
          <a:solidFill>
            <a:schemeClr val="tx2">
              <a:lumMod val="60000"/>
              <a:lumOff val="40000"/>
            </a:schemeClr>
          </a:solidFill>
          <a:ln>
            <a:solidFill>
              <a:schemeClr val="tx2">
                <a:lumMod val="50000"/>
              </a:schemeClr>
            </a:solidFill>
          </a:ln>
        </p:spPr>
        <p:txBody>
          <a:bodyPr/>
          <a:lstStyle/>
          <a:p>
            <a:pPr eaLnBrk="1" hangingPunct="1">
              <a:defRPr/>
            </a:pPr>
            <a:r>
              <a:rPr lang="en-US" dirty="0" smtClean="0">
                <a:latin typeface="Times New Roman" pitchFamily="18" charset="0"/>
                <a:cs typeface="Times New Roman" pitchFamily="18" charset="0"/>
              </a:rPr>
              <a:t>Armies Clash at Gettysburg</a:t>
            </a:r>
          </a:p>
        </p:txBody>
      </p:sp>
      <p:sp>
        <p:nvSpPr>
          <p:cNvPr id="4" name="Text Box 41"/>
          <p:cNvSpPr txBox="1">
            <a:spLocks noChangeArrowheads="1"/>
          </p:cNvSpPr>
          <p:nvPr/>
        </p:nvSpPr>
        <p:spPr bwMode="auto">
          <a:xfrm>
            <a:off x="838200" y="1460500"/>
            <a:ext cx="7086600" cy="1508125"/>
          </a:xfrm>
          <a:prstGeom prst="rect">
            <a:avLst/>
          </a:prstGeom>
          <a:solidFill>
            <a:schemeClr val="bg1"/>
          </a:solidFill>
          <a:ln>
            <a:solidFill>
              <a:schemeClr val="tx2">
                <a:lumMod val="50000"/>
              </a:schemeClr>
            </a:solidFill>
          </a:ln>
        </p:spPr>
        <p:txBody>
          <a:bodyPr>
            <a:spAutoFit/>
          </a:bodyPr>
          <a:lstStyle>
            <a:lvl1pPr marL="228600" indent="-2286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2000" b="1" dirty="0" smtClean="0">
                <a:latin typeface="Arial" charset="0"/>
              </a:rPr>
              <a:t>Gettysburg: First Day</a:t>
            </a:r>
            <a:endParaRPr lang="en-US" sz="2000" dirty="0" smtClean="0">
              <a:latin typeface="Arial" charset="0"/>
            </a:endParaRPr>
          </a:p>
          <a:p>
            <a:pPr>
              <a:buFontTx/>
              <a:buChar char="•"/>
              <a:defRPr/>
            </a:pPr>
            <a:r>
              <a:rPr lang="en-US" dirty="0" smtClean="0">
                <a:latin typeface="Arial" charset="0"/>
              </a:rPr>
              <a:t>Lee invades North to get supplies</a:t>
            </a:r>
          </a:p>
          <a:p>
            <a:pPr>
              <a:buFontTx/>
              <a:buChar char="•"/>
              <a:defRPr/>
            </a:pPr>
            <a:r>
              <a:rPr lang="en-US" dirty="0" smtClean="0">
                <a:latin typeface="Arial" charset="0"/>
              </a:rPr>
              <a:t>Three-day battle at </a:t>
            </a:r>
            <a:r>
              <a:rPr lang="en-US" b="1" dirty="0" smtClean="0">
                <a:solidFill>
                  <a:srgbClr val="008000"/>
                </a:solidFill>
                <a:latin typeface="Arial" charset="0"/>
              </a:rPr>
              <a:t>Gettysburg</a:t>
            </a:r>
            <a:r>
              <a:rPr lang="en-US" dirty="0" smtClean="0">
                <a:latin typeface="Arial" charset="0"/>
              </a:rPr>
              <a:t> cripples South, turning point of war</a:t>
            </a:r>
          </a:p>
          <a:p>
            <a:pPr>
              <a:buFontTx/>
              <a:buChar char="•"/>
              <a:defRPr/>
            </a:pPr>
            <a:r>
              <a:rPr lang="en-US" dirty="0" smtClean="0">
                <a:latin typeface="Arial" charset="0"/>
              </a:rPr>
              <a:t>July 1, Confederates drive Union back, take town</a:t>
            </a:r>
          </a:p>
        </p:txBody>
      </p:sp>
      <p:pic>
        <p:nvPicPr>
          <p:cNvPr id="47108" name="Picture 2" descr="\\nk-filesrv\hs_ss$\Presentations\The Americans\Chapter11\leejackson.jpg">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6288" y="3124200"/>
            <a:ext cx="4821237" cy="343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solidFill>
            <a:schemeClr val="tx2">
              <a:lumMod val="60000"/>
              <a:lumOff val="40000"/>
            </a:schemeClr>
          </a:solidFill>
          <a:ln>
            <a:solidFill>
              <a:schemeClr val="tx2">
                <a:lumMod val="50000"/>
              </a:schemeClr>
            </a:solidFill>
          </a:ln>
        </p:spPr>
        <p:txBody>
          <a:bodyPr/>
          <a:lstStyle/>
          <a:p>
            <a:pPr eaLnBrk="1" hangingPunct="1">
              <a:defRPr/>
            </a:pPr>
            <a:r>
              <a:rPr lang="en-US" dirty="0" smtClean="0">
                <a:latin typeface="Times New Roman" pitchFamily="18" charset="0"/>
                <a:cs typeface="Times New Roman" pitchFamily="18" charset="0"/>
              </a:rPr>
              <a:t>Armies Clash at Gettysburg</a:t>
            </a:r>
          </a:p>
        </p:txBody>
      </p:sp>
      <p:pic>
        <p:nvPicPr>
          <p:cNvPr id="48131" name="Picture 4" descr="https://encrypted-tbn3.google.com/images?q=tbn:ANd9GcRKXv30trP1N8s3eNUaCUdneu6Lh0hL6qwGE5roIRsRe74npw1x">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3124200"/>
            <a:ext cx="4159250" cy="346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28600" y="1828800"/>
            <a:ext cx="4419600" cy="3416300"/>
          </a:xfrm>
          <a:prstGeom prst="rect">
            <a:avLst/>
          </a:prstGeom>
          <a:solidFill>
            <a:schemeClr val="bg1"/>
          </a:solidFill>
          <a:ln>
            <a:solidFill>
              <a:schemeClr val="tx2">
                <a:lumMod val="50000"/>
              </a:schemeClr>
            </a:solidFill>
          </a:ln>
        </p:spPr>
        <p:txBody>
          <a:bodyPr>
            <a:spAutoFit/>
          </a:bodyPr>
          <a:lstStyle/>
          <a:p>
            <a:pPr marL="228600" indent="-228600">
              <a:defRPr/>
            </a:pPr>
            <a:r>
              <a:rPr lang="en-US" sz="2400" b="1" dirty="0">
                <a:solidFill>
                  <a:prstClr val="black"/>
                </a:solidFill>
              </a:rPr>
              <a:t>The Second Day</a:t>
            </a:r>
            <a:endParaRPr lang="en-US" sz="2400" dirty="0">
              <a:solidFill>
                <a:prstClr val="black"/>
              </a:solidFill>
            </a:endParaRPr>
          </a:p>
          <a:p>
            <a:pPr marL="228600" indent="-228600">
              <a:buFontTx/>
              <a:buChar char="•"/>
              <a:defRPr/>
            </a:pPr>
            <a:r>
              <a:rPr lang="en-US" sz="2400" dirty="0">
                <a:solidFill>
                  <a:prstClr val="black"/>
                </a:solidFill>
              </a:rPr>
              <a:t>South attacks Union led by General George Meade on Cemetery Ridge</a:t>
            </a:r>
          </a:p>
          <a:p>
            <a:pPr marL="228600" indent="-228600">
              <a:buFontTx/>
              <a:buChar char="•"/>
              <a:defRPr/>
            </a:pPr>
            <a:r>
              <a:rPr lang="en-US" sz="2400" dirty="0">
                <a:solidFill>
                  <a:prstClr val="black"/>
                </a:solidFill>
              </a:rPr>
              <a:t>North repulses repeated attacks on Little Round Top</a:t>
            </a:r>
          </a:p>
          <a:p>
            <a:pPr marL="228600" indent="-228600">
              <a:buFontTx/>
              <a:buChar char="•"/>
              <a:defRPr/>
            </a:pPr>
            <a:r>
              <a:rPr lang="en-US" sz="2400" dirty="0">
                <a:solidFill>
                  <a:prstClr val="black"/>
                </a:solidFill>
              </a:rPr>
              <a:t>Many exhausted Confederates surrender; Union line holds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solidFill>
            <a:schemeClr val="tx2">
              <a:lumMod val="60000"/>
              <a:lumOff val="40000"/>
            </a:schemeClr>
          </a:solidFill>
          <a:ln>
            <a:solidFill>
              <a:schemeClr val="tx2">
                <a:lumMod val="50000"/>
              </a:schemeClr>
            </a:solidFill>
          </a:ln>
        </p:spPr>
        <p:txBody>
          <a:bodyPr/>
          <a:lstStyle/>
          <a:p>
            <a:pPr eaLnBrk="1" hangingPunct="1">
              <a:defRPr/>
            </a:pPr>
            <a:r>
              <a:rPr lang="en-US" dirty="0" smtClean="0">
                <a:latin typeface="Times New Roman" pitchFamily="18" charset="0"/>
                <a:cs typeface="Times New Roman" pitchFamily="18" charset="0"/>
              </a:rPr>
              <a:t>Armies Clash at Gettysburg</a:t>
            </a:r>
          </a:p>
        </p:txBody>
      </p:sp>
      <p:sp>
        <p:nvSpPr>
          <p:cNvPr id="4" name="Rectangle 11"/>
          <p:cNvSpPr>
            <a:spLocks noChangeArrowheads="1"/>
          </p:cNvSpPr>
          <p:nvPr/>
        </p:nvSpPr>
        <p:spPr bwMode="auto">
          <a:xfrm>
            <a:off x="1622425" y="4572000"/>
            <a:ext cx="5921375" cy="2246313"/>
          </a:xfrm>
          <a:prstGeom prst="rect">
            <a:avLst/>
          </a:prstGeom>
          <a:solidFill>
            <a:schemeClr val="bg1"/>
          </a:solidFill>
          <a:ln>
            <a:solidFill>
              <a:schemeClr val="tx2">
                <a:lumMod val="50000"/>
              </a:schemeClr>
            </a:solidFill>
          </a:ln>
        </p:spPr>
        <p:txBody>
          <a:bodyPr>
            <a:spAutoFit/>
          </a:bodyPr>
          <a:lstStyle/>
          <a:p>
            <a:pPr marL="228600" indent="-228600">
              <a:defRPr/>
            </a:pPr>
            <a:r>
              <a:rPr lang="en-US" sz="2000" b="1" dirty="0"/>
              <a:t>The Third Day</a:t>
            </a:r>
            <a:endParaRPr lang="en-US" sz="2000" dirty="0"/>
          </a:p>
          <a:p>
            <a:pPr marL="228600" indent="-228600">
              <a:buFontTx/>
              <a:buChar char="•"/>
              <a:defRPr/>
            </a:pPr>
            <a:r>
              <a:rPr lang="en-US" sz="2000" dirty="0"/>
              <a:t>Armies exchange vicious artillery fire</a:t>
            </a:r>
          </a:p>
          <a:p>
            <a:pPr marL="228600" indent="-228600">
              <a:buFontTx/>
              <a:buChar char="•"/>
              <a:defRPr/>
            </a:pPr>
            <a:r>
              <a:rPr lang="en-US" sz="2000" dirty="0"/>
              <a:t>Lee orders attack on Union lines; North cuts down Confederates</a:t>
            </a:r>
          </a:p>
          <a:p>
            <a:pPr marL="228600" indent="-228600">
              <a:buFontTx/>
              <a:buChar char="•"/>
              <a:defRPr/>
            </a:pPr>
            <a:r>
              <a:rPr lang="en-US" sz="2000" dirty="0"/>
              <a:t>Meade does not counterattack; Lee retreats to Virginia</a:t>
            </a:r>
          </a:p>
          <a:p>
            <a:pPr marL="228600" indent="-228600">
              <a:defRPr/>
            </a:pPr>
            <a:r>
              <a:rPr lang="en-US" sz="2000" dirty="0"/>
              <a:t>	- staggering losses on both sides</a:t>
            </a:r>
          </a:p>
        </p:txBody>
      </p:sp>
      <p:pic>
        <p:nvPicPr>
          <p:cNvPr id="49156" name="Picture 2" descr="https://encrypted-tbn0.google.com/images?q=tbn:ANd9GcRCBr-qQvOqvCK3ZWMcTJGkQ2iQW_IFy9_pLj7897Azoxm-yx2z">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573213"/>
            <a:ext cx="3352800"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a:ln>
            <a:solidFill>
              <a:schemeClr val="tx2">
                <a:lumMod val="50000"/>
              </a:schemeClr>
            </a:solidFill>
          </a:ln>
        </p:spPr>
        <p:txBody>
          <a:bodyPr/>
          <a:lstStyle/>
          <a:p>
            <a:pPr eaLnBrk="1" hangingPunct="1">
              <a:defRPr/>
            </a:pPr>
            <a:r>
              <a:rPr lang="en-US" dirty="0" smtClean="0">
                <a:latin typeface="Times New Roman" pitchFamily="18" charset="0"/>
                <a:cs typeface="Times New Roman" pitchFamily="18" charset="0"/>
              </a:rPr>
              <a:t>Battle at Vicksburg</a:t>
            </a:r>
            <a:endParaRPr lang="en-US" dirty="0">
              <a:latin typeface="Times New Roman" pitchFamily="18" charset="0"/>
              <a:cs typeface="Times New Roman" pitchFamily="18" charset="0"/>
            </a:endParaRPr>
          </a:p>
        </p:txBody>
      </p:sp>
      <p:sp>
        <p:nvSpPr>
          <p:cNvPr id="4" name="Rectangle 21"/>
          <p:cNvSpPr>
            <a:spLocks noChangeArrowheads="1"/>
          </p:cNvSpPr>
          <p:nvPr/>
        </p:nvSpPr>
        <p:spPr bwMode="auto">
          <a:xfrm>
            <a:off x="762000" y="1828800"/>
            <a:ext cx="3962400" cy="2062163"/>
          </a:xfrm>
          <a:prstGeom prst="rect">
            <a:avLst/>
          </a:prstGeom>
          <a:solidFill>
            <a:schemeClr val="bg1"/>
          </a:solidFill>
          <a:ln>
            <a:solidFill>
              <a:schemeClr val="tx2">
                <a:lumMod val="50000"/>
              </a:schemeClr>
            </a:solidFill>
          </a:ln>
        </p:spPr>
        <p:txBody>
          <a:bodyPr>
            <a:spAutoFit/>
          </a:bodyPr>
          <a:lstStyle/>
          <a:p>
            <a:pPr marL="228600" indent="-228600">
              <a:defRPr/>
            </a:pPr>
            <a:r>
              <a:rPr lang="en-US" sz="2000" b="1" dirty="0"/>
              <a:t>Vicksburg Under Siege</a:t>
            </a:r>
            <a:endParaRPr lang="en-US" sz="2000" dirty="0"/>
          </a:p>
          <a:p>
            <a:pPr marL="228600" indent="-228600">
              <a:buFontTx/>
              <a:buChar char="•"/>
              <a:defRPr/>
            </a:pPr>
            <a:r>
              <a:rPr lang="en-US" dirty="0"/>
              <a:t>Confederate </a:t>
            </a:r>
            <a:r>
              <a:rPr lang="en-US" b="1" dirty="0">
                <a:solidFill>
                  <a:srgbClr val="008000"/>
                </a:solidFill>
              </a:rPr>
              <a:t>Vicksburg</a:t>
            </a:r>
            <a:r>
              <a:rPr lang="en-US" dirty="0"/>
              <a:t> prevents Union from controlling Mississippi</a:t>
            </a:r>
          </a:p>
          <a:p>
            <a:pPr marL="228600" indent="-228600">
              <a:buFontTx/>
              <a:buChar char="•"/>
              <a:defRPr/>
            </a:pPr>
            <a:r>
              <a:rPr lang="en-US" dirty="0"/>
              <a:t>Grant’s assault on Vicksburg fail, so he begins a siege in May</a:t>
            </a:r>
          </a:p>
          <a:p>
            <a:pPr marL="228600" indent="-228600">
              <a:buFontTx/>
              <a:buChar char="•"/>
              <a:defRPr/>
            </a:pPr>
            <a:r>
              <a:rPr lang="en-US" dirty="0"/>
              <a:t>Starving Confederates surrender on July 4</a:t>
            </a:r>
          </a:p>
        </p:txBody>
      </p:sp>
      <p:pic>
        <p:nvPicPr>
          <p:cNvPr id="50180" name="Picture 5" descr="http://ts3.mm.bing.net/th?id=I4938375456359574&amp;pid=1.1">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3887788"/>
            <a:ext cx="4995863"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3" name="Rectangle 7"/>
          <p:cNvSpPr>
            <a:spLocks noChangeArrowheads="1"/>
          </p:cNvSpPr>
          <p:nvPr/>
        </p:nvSpPr>
        <p:spPr bwMode="auto">
          <a:xfrm>
            <a:off x="173038" y="2859088"/>
            <a:ext cx="4648200" cy="2339975"/>
          </a:xfrm>
          <a:prstGeom prst="rect">
            <a:avLst/>
          </a:prstGeom>
          <a:solidFill>
            <a:schemeClr val="bg1"/>
          </a:solidFill>
          <a:ln w="9525">
            <a:solidFill>
              <a:srgbClr val="000000"/>
            </a:solidFill>
            <a:miter lim="800000"/>
            <a:headEnd/>
            <a:tailEnd/>
          </a:ln>
        </p:spPr>
        <p:txBody>
          <a:bodyPr>
            <a:spAutoFit/>
          </a:bodyPr>
          <a:lstStyle/>
          <a:p>
            <a:pPr marL="228600" indent="-228600"/>
            <a:r>
              <a:rPr lang="en-US" sz="2000" b="1"/>
              <a:t>The Memorial Ceremony</a:t>
            </a:r>
            <a:endParaRPr lang="en-US" sz="2000"/>
          </a:p>
          <a:p>
            <a:pPr marL="228600" indent="-228600">
              <a:buFontTx/>
              <a:buChar char="•"/>
            </a:pPr>
            <a:r>
              <a:rPr lang="en-US"/>
              <a:t>November 1863, ceremony held to dedicate cemetery in Gettysburg</a:t>
            </a:r>
          </a:p>
          <a:p>
            <a:pPr marL="228600" indent="-228600">
              <a:buFontTx/>
              <a:buChar char="•"/>
            </a:pPr>
            <a:r>
              <a:rPr lang="en-US"/>
              <a:t>Lincoln’s two-minute </a:t>
            </a:r>
            <a:r>
              <a:rPr lang="en-US" b="1">
                <a:solidFill>
                  <a:srgbClr val="008000"/>
                </a:solidFill>
              </a:rPr>
              <a:t>Gettysburg Address</a:t>
            </a:r>
            <a:r>
              <a:rPr lang="en-US"/>
              <a:t> </a:t>
            </a:r>
          </a:p>
          <a:p>
            <a:pPr marL="685800" lvl="1" indent="-228600">
              <a:buFontTx/>
              <a:buChar char="•"/>
            </a:pPr>
            <a:r>
              <a:rPr lang="en-US"/>
              <a:t>honors dead soldiers</a:t>
            </a:r>
          </a:p>
          <a:p>
            <a:pPr marL="685800" lvl="1" indent="-228600">
              <a:buFontTx/>
              <a:buChar char="•"/>
            </a:pPr>
            <a:r>
              <a:rPr lang="en-US"/>
              <a:t>calls for living to dedicate selves to preserve Union, freedom</a:t>
            </a:r>
          </a:p>
        </p:txBody>
      </p:sp>
      <p:sp>
        <p:nvSpPr>
          <p:cNvPr id="2" name="Title 1"/>
          <p:cNvSpPr>
            <a:spLocks noGrp="1"/>
          </p:cNvSpPr>
          <p:nvPr>
            <p:ph type="title"/>
          </p:nvPr>
        </p:nvSpPr>
        <p:spPr>
          <a:solidFill>
            <a:schemeClr val="tx2">
              <a:lumMod val="60000"/>
              <a:lumOff val="40000"/>
            </a:schemeClr>
          </a:solidFill>
          <a:ln>
            <a:solidFill>
              <a:schemeClr val="tx2">
                <a:lumMod val="50000"/>
              </a:schemeClr>
            </a:solidFill>
          </a:ln>
        </p:spPr>
        <p:txBody>
          <a:bodyPr/>
          <a:lstStyle/>
          <a:p>
            <a:pPr eaLnBrk="1" hangingPunct="1">
              <a:defRPr/>
            </a:pPr>
            <a:r>
              <a:rPr lang="en-US" dirty="0" smtClean="0"/>
              <a:t>The Gettysburg Address</a:t>
            </a:r>
            <a:endParaRPr lang="en-US" dirty="0"/>
          </a:p>
        </p:txBody>
      </p:sp>
      <p:pic>
        <p:nvPicPr>
          <p:cNvPr id="51204" name="Picture 5" descr="https://encrypted-tbn1.google.com/images?q=tbn:ANd9GcSDZ8k0LTdSKCSAdVLYJ6sqYz-n-T2QLwgq7FXfwQXQa47TLFO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657350"/>
            <a:ext cx="4064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0423">
                                            <p:txEl>
                                              <p:charRg st="4294967295" end="4294967295"/>
                                            </p:txEl>
                                          </p:spTgt>
                                        </p:tgtEl>
                                        <p:attrNameLst>
                                          <p:attrName>style.visibility</p:attrName>
                                        </p:attrNameLst>
                                      </p:cBhvr>
                                      <p:to>
                                        <p:strVal val="visible"/>
                                      </p:to>
                                    </p:set>
                                    <p:animEffect transition="in" filter="wipe(left)">
                                      <p:cBhvr>
                                        <p:cTn id="7" dur="500"/>
                                        <p:tgtEl>
                                          <p:spTgt spid="60423">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0850" y="990600"/>
            <a:ext cx="8305800" cy="5508625"/>
          </a:xfrm>
          <a:prstGeom prst="rect">
            <a:avLst/>
          </a:prstGeom>
          <a:solidFill>
            <a:schemeClr val="bg1"/>
          </a:solidFill>
          <a:ln w="28575">
            <a:solidFill>
              <a:schemeClr val="tx2">
                <a:lumMod val="50000"/>
              </a:schemeClr>
            </a:solidFill>
          </a:ln>
        </p:spPr>
        <p:txBody>
          <a:bodyPr>
            <a:spAutoFit/>
          </a:bodyPr>
          <a:lstStyle/>
          <a:p>
            <a:pPr>
              <a:defRPr/>
            </a:pPr>
            <a:r>
              <a:rPr lang="en-US" sz="1600" i="1" dirty="0"/>
              <a:t>“Four score and seven years ago our fathers brought forth on this continent, a new nation, conceived in Liberty, and dedicated to the proposition that all men are created equal.</a:t>
            </a:r>
          </a:p>
          <a:p>
            <a:pPr>
              <a:defRPr/>
            </a:pPr>
            <a:endParaRPr lang="en-US" sz="1600" i="1" dirty="0"/>
          </a:p>
          <a:p>
            <a:pPr>
              <a:defRPr/>
            </a:pPr>
            <a:r>
              <a:rPr lang="en-US" sz="1600" i="1" dirty="0"/>
              <a:t>Now we are engaged in a great civil war, testing whether that nation, or any nation so conceived and so dedicated, can long endure. We are met on a great battle-field of that war. We have come to dedicate a portion of that field, as a final resting place for those who here gave their lives that that nation might live. It is altogether fitting and proper that we should do this.</a:t>
            </a:r>
          </a:p>
          <a:p>
            <a:pPr>
              <a:defRPr/>
            </a:pPr>
            <a:endParaRPr lang="en-US" sz="1600" i="1" dirty="0"/>
          </a:p>
          <a:p>
            <a:pPr>
              <a:defRPr/>
            </a:pPr>
            <a:r>
              <a:rPr lang="en-US" sz="1600" i="1" dirty="0"/>
              <a:t>But, in a larger sense, we can not dedicate -- we can not consecrate -- we can not hallow -- this ground. The brave men, living and dead, who struggled here, have consecrated it, far above our poor power to add or detract. The world will little note, nor long remember what we say here, but it can never forget what they did here. It is for us the living, rather, to be dedicated here to the unfinished work which they who fought here have thus far so nobly advanced. It is rather for us to be here dedicated to the great task remaining before us -- that from these honored dead we take increased devotion to that cause for which they gave the last full measure of devotion -- that we here highly resolve that these dead shall not have died in vain -- that this nation, under God, shall have a new birth of freedom -- and that government of the people, by the people, for the people, shall not perish from the earth.”</a:t>
            </a:r>
          </a:p>
          <a:p>
            <a:pPr>
              <a:defRPr/>
            </a:pPr>
            <a:endParaRPr lang="en-US" sz="1400" i="1" dirty="0"/>
          </a:p>
          <a:p>
            <a:pPr>
              <a:defRPr/>
            </a:pPr>
            <a:r>
              <a:rPr lang="en-US" sz="1400" b="1" dirty="0"/>
              <a:t>Abraham Lincoln, 1863</a:t>
            </a:r>
          </a:p>
        </p:txBody>
      </p:sp>
      <p:sp>
        <p:nvSpPr>
          <p:cNvPr id="4" name="Title 1"/>
          <p:cNvSpPr>
            <a:spLocks noGrp="1"/>
          </p:cNvSpPr>
          <p:nvPr>
            <p:ph type="title"/>
          </p:nvPr>
        </p:nvSpPr>
        <p:spPr>
          <a:xfrm>
            <a:off x="422275" y="152400"/>
            <a:ext cx="8334375" cy="715963"/>
          </a:xfrm>
          <a:solidFill>
            <a:schemeClr val="tx2">
              <a:lumMod val="60000"/>
              <a:lumOff val="40000"/>
            </a:schemeClr>
          </a:solidFill>
          <a:ln>
            <a:solidFill>
              <a:schemeClr val="tx2">
                <a:lumMod val="50000"/>
              </a:schemeClr>
            </a:solidFill>
          </a:ln>
        </p:spPr>
        <p:txBody>
          <a:bodyPr/>
          <a:lstStyle/>
          <a:p>
            <a:pPr eaLnBrk="1" hangingPunct="1">
              <a:defRPr/>
            </a:pPr>
            <a:r>
              <a:rPr lang="en-US" dirty="0" smtClean="0"/>
              <a:t>The Gettysburg Address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5" name="Rectangle 25"/>
          <p:cNvSpPr>
            <a:spLocks noChangeArrowheads="1"/>
          </p:cNvSpPr>
          <p:nvPr/>
        </p:nvSpPr>
        <p:spPr bwMode="auto">
          <a:xfrm>
            <a:off x="304800" y="1908175"/>
            <a:ext cx="4267200" cy="3786188"/>
          </a:xfrm>
          <a:prstGeom prst="rect">
            <a:avLst/>
          </a:prstGeom>
          <a:solidFill>
            <a:schemeClr val="bg1"/>
          </a:solidFill>
          <a:ln>
            <a:solidFill>
              <a:schemeClr val="tx2">
                <a:lumMod val="50000"/>
              </a:schemeClr>
            </a:solidFill>
          </a:ln>
        </p:spPr>
        <p:txBody>
          <a:bodyPr>
            <a:spAutoFit/>
          </a:bodyPr>
          <a:lstStyle/>
          <a:p>
            <a:pPr marL="228600" indent="-228600">
              <a:defRPr/>
            </a:pPr>
            <a:r>
              <a:rPr lang="en-US" sz="2400" b="1" dirty="0"/>
              <a:t>Grant Appoints Sherman</a:t>
            </a:r>
            <a:endParaRPr lang="en-US" sz="2400" dirty="0"/>
          </a:p>
          <a:p>
            <a:pPr marL="228600" indent="-228600">
              <a:buFontTx/>
              <a:buChar char="•"/>
              <a:defRPr/>
            </a:pPr>
            <a:r>
              <a:rPr lang="en-US" sz="2400" dirty="0"/>
              <a:t>March 1864, Lincoln appoints Grant commander of all Union armies</a:t>
            </a:r>
          </a:p>
          <a:p>
            <a:pPr marL="228600" indent="-228600">
              <a:buFontTx/>
              <a:buChar char="•"/>
              <a:defRPr/>
            </a:pPr>
            <a:r>
              <a:rPr lang="en-US" sz="2400" dirty="0"/>
              <a:t>Grant appoints </a:t>
            </a:r>
            <a:r>
              <a:rPr lang="en-US" sz="2400" b="1" dirty="0">
                <a:solidFill>
                  <a:srgbClr val="008000"/>
                </a:solidFill>
              </a:rPr>
              <a:t>William Tecumseh Sherman</a:t>
            </a:r>
            <a:r>
              <a:rPr lang="en-US" sz="2400" dirty="0"/>
              <a:t> lead  an army through Georgia</a:t>
            </a:r>
          </a:p>
          <a:p>
            <a:pPr marL="228600" indent="-228600">
              <a:buFontTx/>
              <a:buChar char="•"/>
              <a:defRPr/>
            </a:pPr>
            <a:r>
              <a:rPr lang="en-US" sz="2400" dirty="0"/>
              <a:t>Grant, Sherman believed in total war to destroy South’s will to fight</a:t>
            </a:r>
          </a:p>
        </p:txBody>
      </p:sp>
      <p:sp>
        <p:nvSpPr>
          <p:cNvPr id="53251" name="Rectangle 51">
            <a:hlinkClick r:id="rId2"/>
          </p:cNvPr>
          <p:cNvSpPr>
            <a:spLocks noChangeArrowheads="1"/>
          </p:cNvSpPr>
          <p:nvPr/>
        </p:nvSpPr>
        <p:spPr bwMode="auto">
          <a:xfrm>
            <a:off x="7581900" y="2271713"/>
            <a:ext cx="122555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atin typeface="Calibri" pitchFamily="34" charset="0"/>
            </a:endParaRPr>
          </a:p>
        </p:txBody>
      </p:sp>
      <p:sp>
        <p:nvSpPr>
          <p:cNvPr id="2" name="Title 1"/>
          <p:cNvSpPr>
            <a:spLocks noGrp="1"/>
          </p:cNvSpPr>
          <p:nvPr>
            <p:ph type="title"/>
          </p:nvPr>
        </p:nvSpPr>
        <p:spPr>
          <a:solidFill>
            <a:schemeClr val="tx2">
              <a:lumMod val="60000"/>
              <a:lumOff val="40000"/>
            </a:schemeClr>
          </a:solidFill>
          <a:ln>
            <a:solidFill>
              <a:schemeClr val="tx2">
                <a:lumMod val="50000"/>
              </a:schemeClr>
            </a:solidFill>
          </a:ln>
        </p:spPr>
        <p:txBody>
          <a:bodyPr/>
          <a:lstStyle/>
          <a:p>
            <a:pPr eaLnBrk="1" hangingPunct="1">
              <a:defRPr/>
            </a:pPr>
            <a:r>
              <a:rPr lang="en-US" dirty="0" smtClean="0">
                <a:latin typeface="Times New Roman" pitchFamily="18" charset="0"/>
                <a:cs typeface="Times New Roman" pitchFamily="18" charset="0"/>
              </a:rPr>
              <a:t>The Confederacy Wears Down</a:t>
            </a:r>
            <a:endParaRPr lang="en-US" dirty="0">
              <a:latin typeface="Times New Roman" pitchFamily="18" charset="0"/>
              <a:cs typeface="Times New Roman" pitchFamily="18" charset="0"/>
            </a:endParaRPr>
          </a:p>
        </p:txBody>
      </p:sp>
      <p:pic>
        <p:nvPicPr>
          <p:cNvPr id="53253" name="Picture 7" descr="\\nk-filesrv\hs_ss$\Presentations\The Americans\Chapter11\wtsherma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1900" y="1624013"/>
            <a:ext cx="3698875" cy="523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985"/>
                                        </p:tgtEl>
                                        <p:attrNameLst>
                                          <p:attrName>style.visibility</p:attrName>
                                        </p:attrNameLst>
                                      </p:cBhvr>
                                      <p:to>
                                        <p:strVal val="visible"/>
                                      </p:to>
                                    </p:set>
                                    <p:animEffect transition="in" filter="wipe(left)">
                                      <p:cBhvr>
                                        <p:cTn id="7" dur="500"/>
                                        <p:tgtEl>
                                          <p:spTgt spid="409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5"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44562"/>
          </a:xfrm>
          <a:solidFill>
            <a:schemeClr val="tx2">
              <a:lumMod val="60000"/>
              <a:lumOff val="40000"/>
            </a:schemeClr>
          </a:solidFill>
          <a:ln>
            <a:solidFill>
              <a:schemeClr val="tx2">
                <a:lumMod val="50000"/>
              </a:schemeClr>
            </a:solidFill>
          </a:ln>
        </p:spPr>
        <p:txBody>
          <a:bodyPr/>
          <a:lstStyle/>
          <a:p>
            <a:pPr eaLnBrk="1" hangingPunct="1">
              <a:defRPr/>
            </a:pPr>
            <a:r>
              <a:rPr lang="en-US" dirty="0" smtClean="0"/>
              <a:t>Sherman’s March</a:t>
            </a:r>
            <a:endParaRPr lang="en-US" dirty="0"/>
          </a:p>
        </p:txBody>
      </p:sp>
      <p:sp>
        <p:nvSpPr>
          <p:cNvPr id="4" name="Text Box 32"/>
          <p:cNvSpPr txBox="1">
            <a:spLocks noChangeArrowheads="1"/>
          </p:cNvSpPr>
          <p:nvPr/>
        </p:nvSpPr>
        <p:spPr bwMode="auto">
          <a:xfrm>
            <a:off x="1543050" y="1428750"/>
            <a:ext cx="6305550" cy="2555875"/>
          </a:xfrm>
          <a:prstGeom prst="rect">
            <a:avLst/>
          </a:prstGeom>
          <a:solidFill>
            <a:schemeClr val="bg1"/>
          </a:solidFill>
          <a:ln>
            <a:solidFill>
              <a:schemeClr val="tx2">
                <a:lumMod val="50000"/>
              </a:schemeClr>
            </a:solidFill>
          </a:ln>
        </p:spPr>
        <p:txBody>
          <a:bodyPr>
            <a:spAutoFit/>
          </a:bodyPr>
          <a:lstStyle>
            <a:lvl1pPr marL="228600" indent="-2286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2000" b="1" dirty="0" smtClean="0">
                <a:latin typeface="Arial" charset="0"/>
              </a:rPr>
              <a:t>Sherman’s March</a:t>
            </a:r>
            <a:endParaRPr lang="en-US" sz="2000" dirty="0" smtClean="0">
              <a:latin typeface="Arial" charset="0"/>
            </a:endParaRPr>
          </a:p>
          <a:p>
            <a:pPr>
              <a:buFontTx/>
              <a:buChar char="•"/>
              <a:defRPr/>
            </a:pPr>
            <a:r>
              <a:rPr lang="en-US" sz="2000" dirty="0" smtClean="0">
                <a:latin typeface="Arial" charset="0"/>
              </a:rPr>
              <a:t>Sept. 1864, Sherman takes Atlanta; South tries to cut supply lines</a:t>
            </a:r>
          </a:p>
          <a:p>
            <a:pPr>
              <a:buFontTx/>
              <a:buChar char="•"/>
              <a:defRPr/>
            </a:pPr>
            <a:r>
              <a:rPr lang="en-US" sz="2000" dirty="0" smtClean="0">
                <a:latin typeface="Arial" charset="0"/>
              </a:rPr>
              <a:t>Sherman cuts wide path of destruction in Georgia; lives off land</a:t>
            </a:r>
          </a:p>
          <a:p>
            <a:pPr>
              <a:buFontTx/>
              <a:buChar char="•"/>
              <a:defRPr/>
            </a:pPr>
            <a:r>
              <a:rPr lang="en-US" sz="2000" dirty="0" smtClean="0">
                <a:latin typeface="Arial" charset="0"/>
              </a:rPr>
              <a:t>December, takes Savannah, turns north to help Grant fight Lee</a:t>
            </a:r>
          </a:p>
          <a:p>
            <a:pPr>
              <a:defRPr/>
            </a:pPr>
            <a:r>
              <a:rPr lang="en-US" sz="2000" dirty="0" smtClean="0">
                <a:latin typeface="Arial" charset="0"/>
              </a:rPr>
              <a:t>	- inflicts even more destruction in SC</a:t>
            </a:r>
          </a:p>
        </p:txBody>
      </p:sp>
      <p:pic>
        <p:nvPicPr>
          <p:cNvPr id="54276" name="Picture 5" descr="http://ts1.mm.bing.net/th?id=I4767152286007428&amp;pid=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105275"/>
            <a:ext cx="3335338"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7" name="Picture 7" descr="http://ts1.mm.bing.net/th?id=I4785573395956232&amp;pid=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9113" y="3970338"/>
            <a:ext cx="26289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1" name="Text Box 7"/>
          <p:cNvSpPr txBox="1">
            <a:spLocks noChangeArrowheads="1"/>
          </p:cNvSpPr>
          <p:nvPr/>
        </p:nvSpPr>
        <p:spPr bwMode="auto">
          <a:xfrm>
            <a:off x="1911350" y="1752600"/>
            <a:ext cx="5480050" cy="2044700"/>
          </a:xfrm>
          <a:prstGeom prst="rect">
            <a:avLst/>
          </a:prstGeom>
          <a:solidFill>
            <a:schemeClr val="bg1"/>
          </a:solidFill>
          <a:ln>
            <a:solidFill>
              <a:schemeClr val="tx2">
                <a:lumMod val="50000"/>
              </a:schemeClr>
            </a:solidFill>
          </a:ln>
        </p:spPr>
        <p:txBody>
          <a:bodyPr>
            <a:spAutoFit/>
          </a:bodyPr>
          <a:lstStyle>
            <a:lvl1pPr marL="228600" indent="-2286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2000" b="1" dirty="0" smtClean="0">
                <a:latin typeface="Arial" charset="0"/>
              </a:rPr>
              <a:t>Grant and Lee in Virginia</a:t>
            </a:r>
            <a:endParaRPr lang="en-US" sz="2000" dirty="0" smtClean="0">
              <a:latin typeface="Arial" charset="0"/>
            </a:endParaRPr>
          </a:p>
          <a:p>
            <a:pPr>
              <a:buFontTx/>
              <a:buChar char="•"/>
              <a:defRPr/>
            </a:pPr>
            <a:r>
              <a:rPr lang="en-US" dirty="0" smtClean="0">
                <a:latin typeface="Arial" charset="0"/>
              </a:rPr>
              <a:t>Grant’s strategy: immobilize Lee in VA while Sherman raids Georgia</a:t>
            </a:r>
          </a:p>
          <a:p>
            <a:pPr>
              <a:buFontTx/>
              <a:buChar char="•"/>
              <a:defRPr/>
            </a:pPr>
            <a:r>
              <a:rPr lang="en-US" dirty="0" smtClean="0">
                <a:latin typeface="Arial" charset="0"/>
              </a:rPr>
              <a:t>May 1864–April 1865, Grant and Lee fight many battles</a:t>
            </a:r>
          </a:p>
          <a:p>
            <a:pPr>
              <a:buFontTx/>
              <a:buChar char="•"/>
              <a:defRPr/>
            </a:pPr>
            <a:r>
              <a:rPr lang="en-US" dirty="0" smtClean="0">
                <a:latin typeface="Arial" charset="0"/>
              </a:rPr>
              <a:t>Heavy losses on both sides; North can replace soldiers, South cannot</a:t>
            </a:r>
          </a:p>
        </p:txBody>
      </p:sp>
      <p:sp>
        <p:nvSpPr>
          <p:cNvPr id="2" name="Title 1"/>
          <p:cNvSpPr>
            <a:spLocks noGrp="1"/>
          </p:cNvSpPr>
          <p:nvPr>
            <p:ph type="title"/>
          </p:nvPr>
        </p:nvSpPr>
        <p:spPr>
          <a:solidFill>
            <a:schemeClr val="tx2">
              <a:lumMod val="60000"/>
              <a:lumOff val="40000"/>
            </a:schemeClr>
          </a:solidFill>
          <a:ln>
            <a:solidFill>
              <a:schemeClr val="tx2">
                <a:lumMod val="50000"/>
              </a:schemeClr>
            </a:solidFill>
          </a:ln>
        </p:spPr>
        <p:txBody>
          <a:bodyPr/>
          <a:lstStyle/>
          <a:p>
            <a:pPr eaLnBrk="1" hangingPunct="1">
              <a:defRPr/>
            </a:pPr>
            <a:r>
              <a:rPr lang="en-US" dirty="0" smtClean="0"/>
              <a:t>The Confederacy Wears Down</a:t>
            </a:r>
            <a:endParaRPr lang="en-US" dirty="0"/>
          </a:p>
        </p:txBody>
      </p:sp>
      <p:sp>
        <p:nvSpPr>
          <p:cNvPr id="4" name="Rectangle 7">
            <a:hlinkClick r:id="rId2" action="ppaction://hlinkfile"/>
          </p:cNvPr>
          <p:cNvSpPr>
            <a:spLocks noChangeArrowheads="1"/>
          </p:cNvSpPr>
          <p:nvPr/>
        </p:nvSpPr>
        <p:spPr bwMode="auto">
          <a:xfrm>
            <a:off x="1911350" y="4437063"/>
            <a:ext cx="5480050" cy="1508125"/>
          </a:xfrm>
          <a:prstGeom prst="rect">
            <a:avLst/>
          </a:prstGeom>
          <a:solidFill>
            <a:schemeClr val="bg1"/>
          </a:solidFill>
          <a:ln>
            <a:solidFill>
              <a:schemeClr val="tx2">
                <a:lumMod val="50000"/>
              </a:schemeClr>
            </a:solidFill>
          </a:ln>
        </p:spPr>
        <p:txBody>
          <a:bodyPr>
            <a:spAutoFit/>
          </a:bodyPr>
          <a:lstStyle/>
          <a:p>
            <a:pPr marL="228600" indent="-228600">
              <a:defRPr/>
            </a:pPr>
            <a:r>
              <a:rPr lang="en-US" sz="2000" b="1" dirty="0"/>
              <a:t>Confederate Morale</a:t>
            </a:r>
            <a:endParaRPr lang="en-US" sz="2000" dirty="0"/>
          </a:p>
          <a:p>
            <a:pPr marL="228600" indent="-228600">
              <a:buFontTx/>
              <a:buChar char="•"/>
              <a:defRPr/>
            </a:pPr>
            <a:r>
              <a:rPr lang="en-US" dirty="0"/>
              <a:t>With the South unable to attack Civilian morale plummets; public calls for peace</a:t>
            </a:r>
          </a:p>
          <a:p>
            <a:pPr marL="228600" indent="-228600">
              <a:buFontTx/>
              <a:buChar char="•"/>
              <a:defRPr/>
            </a:pPr>
            <a:r>
              <a:rPr lang="en-US" dirty="0"/>
              <a:t>Discord in government prevents Davis from governing effectively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991"/>
                                        </p:tgtEl>
                                        <p:attrNameLst>
                                          <p:attrName>style.visibility</p:attrName>
                                        </p:attrNameLst>
                                      </p:cBhvr>
                                      <p:to>
                                        <p:strVal val="visible"/>
                                      </p:to>
                                    </p:set>
                                    <p:animEffect transition="in" filter="wipe(left)">
                                      <p:cBhvr>
                                        <p:cTn id="7" dur="500"/>
                                        <p:tgtEl>
                                          <p:spTgt spid="419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1" grpId="0" animBg="1" autoUpdateAnimBg="0"/>
      <p:bldP spid="4"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9" name="Text Box 11"/>
          <p:cNvSpPr txBox="1">
            <a:spLocks noChangeArrowheads="1"/>
          </p:cNvSpPr>
          <p:nvPr/>
        </p:nvSpPr>
        <p:spPr bwMode="auto">
          <a:xfrm>
            <a:off x="5029200" y="1643063"/>
            <a:ext cx="3657600" cy="4524375"/>
          </a:xfrm>
          <a:prstGeom prst="rect">
            <a:avLst/>
          </a:prstGeom>
          <a:solidFill>
            <a:schemeClr val="bg1"/>
          </a:solidFill>
          <a:ln>
            <a:solidFill>
              <a:schemeClr val="tx2">
                <a:lumMod val="50000"/>
              </a:schemeClr>
            </a:solidFill>
          </a:ln>
        </p:spPr>
        <p:txBody>
          <a:bodyPr>
            <a:spAutoFit/>
          </a:bodyPr>
          <a:lstStyle>
            <a:lvl1pPr marL="228600" indent="-2286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2400" b="1" dirty="0" smtClean="0">
                <a:latin typeface="Arial" charset="0"/>
              </a:rPr>
              <a:t>The Surrender at Appomattox</a:t>
            </a:r>
            <a:endParaRPr lang="en-US" sz="2400" dirty="0" smtClean="0">
              <a:latin typeface="Arial" charset="0"/>
            </a:endParaRPr>
          </a:p>
          <a:p>
            <a:pPr>
              <a:defRPr/>
            </a:pPr>
            <a:r>
              <a:rPr lang="en-US" sz="2400" dirty="0" smtClean="0">
                <a:latin typeface="Arial" charset="0"/>
              </a:rPr>
              <a:t>•	After Petersburg, Davis’s government leaves Richmond, sets it afire</a:t>
            </a:r>
          </a:p>
          <a:p>
            <a:pPr>
              <a:defRPr/>
            </a:pPr>
            <a:r>
              <a:rPr lang="en-US" sz="2400" dirty="0" smtClean="0">
                <a:latin typeface="Arial" charset="0"/>
              </a:rPr>
              <a:t>•	Lee surrenders April 9</a:t>
            </a:r>
            <a:r>
              <a:rPr lang="en-US" sz="2400" baseline="30000" dirty="0" smtClean="0">
                <a:latin typeface="Arial" charset="0"/>
              </a:rPr>
              <a:t>th</a:t>
            </a:r>
            <a:r>
              <a:rPr lang="en-US" sz="2400" dirty="0" smtClean="0">
                <a:latin typeface="Arial" charset="0"/>
              </a:rPr>
              <a:t> 1865 at village of </a:t>
            </a:r>
            <a:r>
              <a:rPr lang="en-US" sz="2400" b="1" dirty="0" smtClean="0">
                <a:solidFill>
                  <a:srgbClr val="008000"/>
                </a:solidFill>
                <a:latin typeface="Arial" charset="0"/>
              </a:rPr>
              <a:t>Appomattox Court House</a:t>
            </a:r>
            <a:r>
              <a:rPr lang="en-US" sz="2400" dirty="0" smtClean="0">
                <a:latin typeface="Arial" charset="0"/>
              </a:rPr>
              <a:t> </a:t>
            </a:r>
          </a:p>
          <a:p>
            <a:pPr>
              <a:defRPr/>
            </a:pPr>
            <a:r>
              <a:rPr lang="en-US" sz="2400" dirty="0" smtClean="0">
                <a:latin typeface="Arial" charset="0"/>
              </a:rPr>
              <a:t>	- Lee’s soldiers given generous terms</a:t>
            </a:r>
          </a:p>
        </p:txBody>
      </p:sp>
      <p:sp>
        <p:nvSpPr>
          <p:cNvPr id="2" name="Title 1"/>
          <p:cNvSpPr>
            <a:spLocks noGrp="1"/>
          </p:cNvSpPr>
          <p:nvPr>
            <p:ph type="title"/>
          </p:nvPr>
        </p:nvSpPr>
        <p:spPr>
          <a:solidFill>
            <a:schemeClr val="tx2">
              <a:lumMod val="60000"/>
              <a:lumOff val="40000"/>
            </a:schemeClr>
          </a:solidFill>
          <a:ln>
            <a:solidFill>
              <a:schemeClr val="tx2">
                <a:lumMod val="50000"/>
              </a:schemeClr>
            </a:solidFill>
          </a:ln>
        </p:spPr>
        <p:txBody>
          <a:bodyPr/>
          <a:lstStyle/>
          <a:p>
            <a:pPr eaLnBrk="1" hangingPunct="1">
              <a:defRPr/>
            </a:pPr>
            <a:r>
              <a:rPr lang="en-US" dirty="0" smtClean="0"/>
              <a:t>Lee’s Surrender</a:t>
            </a:r>
            <a:endParaRPr lang="en-US" dirty="0"/>
          </a:p>
        </p:txBody>
      </p:sp>
      <p:pic>
        <p:nvPicPr>
          <p:cNvPr id="56324" name="Picture 5" descr="http://ts1.mm.bing.net/th?id=I4942528691308704&amp;pid=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58938"/>
            <a:ext cx="2336800" cy="197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5" name="Picture 7" descr="http://ts3.mm.bing.net/th?id=I4708199562674894&amp;pid=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3733800"/>
            <a:ext cx="456565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019"/>
                                        </p:tgtEl>
                                        <p:attrNameLst>
                                          <p:attrName>style.visibility</p:attrName>
                                        </p:attrNameLst>
                                      </p:cBhvr>
                                      <p:to>
                                        <p:strVal val="visible"/>
                                      </p:to>
                                    </p:set>
                                    <p:animEffect transition="in" filter="wipe(left)">
                                      <p:cBhvr>
                                        <p:cTn id="7" dur="500"/>
                                        <p:tgtEl>
                                          <p:spTgt spid="43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9"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7" descr="http://www.sonofthesouth.net/leefoundation/civil-war/1863/march/first-black-troops-combat-1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0"/>
            <a:ext cx="9093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itle 1"/>
          <p:cNvSpPr>
            <a:spLocks noGrp="1"/>
          </p:cNvSpPr>
          <p:nvPr>
            <p:ph type="ctrTitle"/>
          </p:nvPr>
        </p:nvSpPr>
        <p:spPr>
          <a:xfrm>
            <a:off x="1524000" y="152400"/>
            <a:ext cx="5867400" cy="1219200"/>
          </a:xfrm>
          <a:solidFill>
            <a:schemeClr val="bg1"/>
          </a:solidFill>
          <a:ln>
            <a:solidFill>
              <a:schemeClr val="tx2">
                <a:lumMod val="50000"/>
              </a:schemeClr>
            </a:solidFill>
          </a:ln>
        </p:spPr>
        <p:txBody>
          <a:bodyPr/>
          <a:lstStyle/>
          <a:p>
            <a:pPr eaLnBrk="1" hangingPunct="1">
              <a:defRPr/>
            </a:pPr>
            <a:r>
              <a:rPr lang="en-US" dirty="0" smtClean="0">
                <a:latin typeface="Times New Roman" pitchFamily="18" charset="0"/>
                <a:ea typeface="ＭＳ Ｐゴシック" pitchFamily="34" charset="-128"/>
                <a:cs typeface="Times New Roman" pitchFamily="18" charset="0"/>
              </a:rPr>
              <a:t>African Americans Role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solidFill>
            <a:schemeClr val="tx2">
              <a:lumMod val="60000"/>
              <a:lumOff val="40000"/>
            </a:schemeClr>
          </a:solidFill>
          <a:ln w="28575">
            <a:solidFill>
              <a:schemeClr val="tx2">
                <a:lumMod val="50000"/>
              </a:schemeClr>
            </a:solidFill>
          </a:ln>
        </p:spPr>
        <p:txBody>
          <a:bodyPr/>
          <a:lstStyle/>
          <a:p>
            <a:pPr>
              <a:defRPr/>
            </a:pPr>
            <a:r>
              <a:rPr lang="en-US" dirty="0" smtClean="0">
                <a:ea typeface="ＭＳ Ｐゴシック" pitchFamily="34" charset="-128"/>
              </a:rPr>
              <a:t>War Ends</a:t>
            </a:r>
          </a:p>
        </p:txBody>
      </p:sp>
      <p:sp>
        <p:nvSpPr>
          <p:cNvPr id="2" name="TextBox 1"/>
          <p:cNvSpPr txBox="1"/>
          <p:nvPr/>
        </p:nvSpPr>
        <p:spPr>
          <a:xfrm>
            <a:off x="1371600" y="1676400"/>
            <a:ext cx="6553200" cy="1570038"/>
          </a:xfrm>
          <a:prstGeom prst="rect">
            <a:avLst/>
          </a:prstGeom>
          <a:solidFill>
            <a:schemeClr val="bg1"/>
          </a:solidFill>
          <a:ln w="28575">
            <a:solidFill>
              <a:schemeClr val="tx2">
                <a:lumMod val="50000"/>
              </a:schemeClr>
            </a:solidFill>
          </a:ln>
        </p:spPr>
        <p:txBody>
          <a:bodyPr>
            <a:spAutoFit/>
          </a:bodyPr>
          <a:lstStyle/>
          <a:p>
            <a:pPr>
              <a:defRPr/>
            </a:pPr>
            <a:r>
              <a:rPr lang="en-US" sz="2400" dirty="0"/>
              <a:t>Without Lee’s Army the south didn’t stand a chance against the north.</a:t>
            </a:r>
          </a:p>
          <a:p>
            <a:pPr>
              <a:defRPr/>
            </a:pPr>
            <a:endParaRPr lang="en-US" sz="2400" dirty="0"/>
          </a:p>
          <a:p>
            <a:pPr>
              <a:defRPr/>
            </a:pPr>
            <a:r>
              <a:rPr lang="en-US" sz="2400" dirty="0"/>
              <a:t>April 9, 1865 the Civil War was over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276600"/>
            <a:ext cx="4038600" cy="533400"/>
          </a:xfrm>
          <a:solidFill>
            <a:schemeClr val="tx2">
              <a:lumMod val="60000"/>
              <a:lumOff val="40000"/>
            </a:schemeClr>
          </a:solidFill>
          <a:ln w="38100">
            <a:solidFill>
              <a:schemeClr val="tx2">
                <a:lumMod val="50000"/>
              </a:schemeClr>
            </a:solidFill>
          </a:ln>
        </p:spPr>
        <p:txBody>
          <a:bodyPr/>
          <a:lstStyle/>
          <a:p>
            <a:pPr>
              <a:defRPr/>
            </a:pPr>
            <a:r>
              <a:rPr lang="en-US" sz="1800" dirty="0" smtClean="0">
                <a:ea typeface="+mj-ea"/>
              </a:rPr>
              <a:t>By: Angelica Delestre &amp; Nathan Charron </a:t>
            </a:r>
            <a:endParaRPr lang="en-US" sz="1800" dirty="0">
              <a:ea typeface="+mj-ea"/>
            </a:endParaRPr>
          </a:p>
        </p:txBody>
      </p:sp>
      <p:sp>
        <p:nvSpPr>
          <p:cNvPr id="4" name="TextBox 3"/>
          <p:cNvSpPr txBox="1"/>
          <p:nvPr/>
        </p:nvSpPr>
        <p:spPr>
          <a:xfrm>
            <a:off x="609600" y="2057400"/>
            <a:ext cx="7620000" cy="830263"/>
          </a:xfrm>
          <a:prstGeom prst="rect">
            <a:avLst/>
          </a:prstGeom>
          <a:solidFill>
            <a:schemeClr val="tx2">
              <a:lumMod val="60000"/>
              <a:lumOff val="40000"/>
            </a:schemeClr>
          </a:solidFill>
          <a:ln w="38100">
            <a:solidFill>
              <a:schemeClr val="tx2">
                <a:lumMod val="50000"/>
              </a:schemeClr>
            </a:solidFill>
          </a:ln>
        </p:spPr>
        <p:txBody>
          <a:bodyPr>
            <a:spAutoFit/>
          </a:bodyPr>
          <a:lstStyle/>
          <a:p>
            <a:pPr algn="ctr">
              <a:defRPr/>
            </a:pPr>
            <a:r>
              <a:rPr lang="en-US" sz="4800" dirty="0">
                <a:latin typeface="+mj-lt"/>
                <a:ea typeface="+mn-ea"/>
              </a:rPr>
              <a:t> Legacy of the war!</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ctrTitle"/>
          </p:nvPr>
        </p:nvSpPr>
        <p:spPr>
          <a:xfrm>
            <a:off x="685800" y="1066800"/>
            <a:ext cx="7772400" cy="1470025"/>
          </a:xfrm>
        </p:spPr>
        <p:txBody>
          <a:bodyPr/>
          <a:lstStyle/>
          <a:p>
            <a:pPr eaLnBrk="1" hangingPunct="1"/>
            <a:r>
              <a:rPr lang="en-US" smtClean="0">
                <a:latin typeface="Times New Roman" pitchFamily="18" charset="0"/>
                <a:ea typeface="ＭＳ Ｐゴシック" pitchFamily="34" charset="-128"/>
                <a:cs typeface="Times New Roman" pitchFamily="18" charset="0"/>
              </a:rPr>
              <a:t>          </a:t>
            </a:r>
          </a:p>
        </p:txBody>
      </p:sp>
      <p:sp>
        <p:nvSpPr>
          <p:cNvPr id="59395" name="Subtitle 2"/>
          <p:cNvSpPr>
            <a:spLocks noGrp="1"/>
          </p:cNvSpPr>
          <p:nvPr>
            <p:ph type="subTitle" idx="1"/>
          </p:nvPr>
        </p:nvSpPr>
        <p:spPr>
          <a:xfrm>
            <a:off x="1371600" y="5105400"/>
            <a:ext cx="6400800" cy="1752600"/>
          </a:xfrm>
        </p:spPr>
        <p:txBody>
          <a:bodyPr/>
          <a:lstStyle/>
          <a:p>
            <a:pPr eaLnBrk="1" hangingPunct="1"/>
            <a:endParaRPr lang="en-US" smtClean="0">
              <a:solidFill>
                <a:srgbClr val="FF0000"/>
              </a:solidFill>
              <a:latin typeface="Times New Roman" pitchFamily="18" charset="0"/>
              <a:ea typeface="ＭＳ Ｐゴシック" pitchFamily="34" charset="-128"/>
              <a:cs typeface="Times New Roman" pitchFamily="18" charset="0"/>
            </a:endParaRPr>
          </a:p>
        </p:txBody>
      </p:sp>
      <p:pic>
        <p:nvPicPr>
          <p:cNvPr id="5939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85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2"/>
          <p:cNvSpPr txBox="1">
            <a:spLocks noChangeArrowheads="1"/>
          </p:cNvSpPr>
          <p:nvPr/>
        </p:nvSpPr>
        <p:spPr bwMode="auto">
          <a:xfrm>
            <a:off x="1524000" y="685800"/>
            <a:ext cx="5943600" cy="36988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a:t>The Civil War</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Political Effects</a:t>
            </a:r>
          </a:p>
        </p:txBody>
      </p:sp>
      <p:sp>
        <p:nvSpPr>
          <p:cNvPr id="3" name="Content Placeholder 2"/>
          <p:cNvSpPr>
            <a:spLocks noGrp="1"/>
          </p:cNvSpPr>
          <p:nvPr>
            <p:ph sz="half" idx="1"/>
          </p:nvPr>
        </p:nvSpPr>
        <p:spPr>
          <a:xfrm>
            <a:off x="304800" y="1676400"/>
            <a:ext cx="4114800" cy="4495800"/>
          </a:xfrm>
          <a:solidFill>
            <a:schemeClr val="bg1"/>
          </a:solidFill>
          <a:ln w="38100">
            <a:solidFill>
              <a:schemeClr val="tx2">
                <a:lumMod val="75000"/>
              </a:schemeClr>
            </a:solidFill>
          </a:ln>
        </p:spPr>
        <p:txBody>
          <a:bodyPr/>
          <a:lstStyle/>
          <a:p>
            <a:pPr eaLnBrk="1" hangingPunct="1">
              <a:defRPr/>
            </a:pPr>
            <a:r>
              <a:rPr lang="en-US" sz="3200" dirty="0" smtClean="0">
                <a:latin typeface="Times New Roman" pitchFamily="18" charset="0"/>
                <a:ea typeface="+mn-ea"/>
                <a:cs typeface="Times New Roman" pitchFamily="18" charset="0"/>
              </a:rPr>
              <a:t>The war greatly increased the Federal Governments Power</a:t>
            </a:r>
          </a:p>
          <a:p>
            <a:pPr eaLnBrk="1" hangingPunct="1">
              <a:defRPr/>
            </a:pPr>
            <a:endParaRPr lang="en-US" sz="3200" dirty="0">
              <a:latin typeface="Times New Roman" pitchFamily="18" charset="0"/>
              <a:ea typeface="+mn-ea"/>
              <a:cs typeface="Times New Roman" pitchFamily="18" charset="0"/>
            </a:endParaRPr>
          </a:p>
          <a:p>
            <a:pPr eaLnBrk="1" hangingPunct="1">
              <a:defRPr/>
            </a:pPr>
            <a:r>
              <a:rPr lang="en-US" sz="3200" dirty="0" smtClean="0">
                <a:latin typeface="Times New Roman" pitchFamily="18" charset="0"/>
                <a:ea typeface="+mn-ea"/>
                <a:cs typeface="Times New Roman" pitchFamily="18" charset="0"/>
              </a:rPr>
              <a:t>The South is upset and the North is satisfied </a:t>
            </a:r>
          </a:p>
          <a:p>
            <a:pPr marL="0" indent="0" eaLnBrk="1" hangingPunct="1">
              <a:buFont typeface="Arial" charset="0"/>
              <a:buNone/>
              <a:defRPr/>
            </a:pPr>
            <a:endParaRPr lang="en-US" dirty="0">
              <a:latin typeface="Times New Roman" pitchFamily="18" charset="0"/>
              <a:ea typeface="+mn-ea"/>
              <a:cs typeface="Times New Roman" pitchFamily="18" charset="0"/>
            </a:endParaRPr>
          </a:p>
          <a:p>
            <a:pPr eaLnBrk="1" hangingPunct="1">
              <a:defRPr/>
            </a:pPr>
            <a:endParaRPr lang="en-US" dirty="0" smtClean="0">
              <a:latin typeface="Times New Roman" pitchFamily="18" charset="0"/>
              <a:ea typeface="+mn-ea"/>
              <a:cs typeface="Times New Roman" pitchFamily="18" charset="0"/>
            </a:endParaRPr>
          </a:p>
          <a:p>
            <a:pPr eaLnBrk="1" hangingPunct="1">
              <a:defRPr/>
            </a:pPr>
            <a:endParaRPr lang="en-US" dirty="0" smtClean="0">
              <a:latin typeface="Times New Roman" pitchFamily="18" charset="0"/>
              <a:ea typeface="+mn-ea"/>
              <a:cs typeface="Times New Roman" pitchFamily="18" charset="0"/>
            </a:endParaRPr>
          </a:p>
          <a:p>
            <a:pPr eaLnBrk="1" hangingPunct="1">
              <a:defRPr/>
            </a:pPr>
            <a:endParaRPr lang="en-US" dirty="0">
              <a:latin typeface="Times New Roman" pitchFamily="18" charset="0"/>
              <a:ea typeface="+mn-ea"/>
              <a:cs typeface="Times New Roman" pitchFamily="18" charset="0"/>
            </a:endParaRPr>
          </a:p>
          <a:p>
            <a:pPr eaLnBrk="1" hangingPunct="1">
              <a:defRPr/>
            </a:pPr>
            <a:endParaRPr lang="en-US" dirty="0" smtClean="0">
              <a:latin typeface="Times New Roman" pitchFamily="18" charset="0"/>
              <a:ea typeface="+mn-ea"/>
              <a:cs typeface="Times New Roman" pitchFamily="18" charset="0"/>
            </a:endParaRPr>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953000" y="1905000"/>
            <a:ext cx="3529013" cy="2251075"/>
          </a:xfr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78388" y="4419600"/>
            <a:ext cx="384810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42"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ＭＳ Ｐゴシック" charset="-128"/>
                <a:cs typeface="Times New Roman" pitchFamily="18" charset="0"/>
              </a:rPr>
              <a:t>Political Effects </a:t>
            </a:r>
          </a:p>
        </p:txBody>
      </p:sp>
      <p:sp>
        <p:nvSpPr>
          <p:cNvPr id="3" name="Content Placeholder 2"/>
          <p:cNvSpPr>
            <a:spLocks noGrp="1"/>
          </p:cNvSpPr>
          <p:nvPr>
            <p:ph sz="half" idx="1"/>
          </p:nvPr>
        </p:nvSpPr>
        <p:spPr>
          <a:xfrm>
            <a:off x="457200" y="2381250"/>
            <a:ext cx="4038600" cy="3962400"/>
          </a:xfrm>
          <a:solidFill>
            <a:schemeClr val="bg1"/>
          </a:solidFill>
          <a:ln w="38100">
            <a:solidFill>
              <a:schemeClr val="tx2">
                <a:lumMod val="75000"/>
              </a:schemeClr>
            </a:solidFill>
          </a:ln>
        </p:spPr>
        <p:txBody>
          <a:bodyPr/>
          <a:lstStyle/>
          <a:p>
            <a:pPr eaLnBrk="1" hangingPunct="1">
              <a:defRPr/>
            </a:pPr>
            <a:r>
              <a:rPr lang="en-US" dirty="0" smtClean="0">
                <a:latin typeface="Times New Roman" pitchFamily="18" charset="0"/>
                <a:ea typeface="+mn-ea"/>
                <a:cs typeface="Times New Roman" pitchFamily="18" charset="0"/>
              </a:rPr>
              <a:t>During the war the federal government reached into peoples pockets, taxing private incomes</a:t>
            </a:r>
          </a:p>
          <a:p>
            <a:pPr eaLnBrk="1" hangingPunct="1">
              <a:defRPr/>
            </a:pPr>
            <a:r>
              <a:rPr lang="en-US" dirty="0" smtClean="0">
                <a:latin typeface="Times New Roman" pitchFamily="18" charset="0"/>
                <a:ea typeface="+mn-ea"/>
                <a:cs typeface="Times New Roman" pitchFamily="18" charset="0"/>
              </a:rPr>
              <a:t>This required everyone to accept new paper currency (money)</a:t>
            </a:r>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8200" y="1600200"/>
            <a:ext cx="3389313" cy="2068513"/>
          </a:xfrm>
        </p:spPr>
      </p:pic>
      <p:pic>
        <p:nvPicPr>
          <p:cNvPr id="4" name="Picture 3"/>
          <p:cNvPicPr>
            <a:picLocks noChangeAspect="1"/>
          </p:cNvPicPr>
          <p:nvPr/>
        </p:nvPicPr>
        <p:blipFill>
          <a:blip r:embed="rId3">
            <a:extLst/>
          </a:blip>
          <a:stretch>
            <a:fillRect/>
          </a:stretch>
        </p:blipFill>
        <p:spPr>
          <a:xfrm>
            <a:off x="4724400" y="3810000"/>
            <a:ext cx="3127248" cy="2551176"/>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42"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The Lincoln Assassination</a:t>
            </a:r>
          </a:p>
        </p:txBody>
      </p:sp>
      <p:pic>
        <p:nvPicPr>
          <p:cNvPr id="6147" name="Content Placeholder 6" descr="abraham lincoln.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400800" y="1600200"/>
            <a:ext cx="1985963" cy="2614613"/>
          </a:xfrm>
        </p:spPr>
      </p:pic>
      <p:sp>
        <p:nvSpPr>
          <p:cNvPr id="12" name="TextBox 11"/>
          <p:cNvSpPr txBox="1"/>
          <p:nvPr/>
        </p:nvSpPr>
        <p:spPr>
          <a:xfrm>
            <a:off x="457200" y="1828800"/>
            <a:ext cx="4038600" cy="3416300"/>
          </a:xfrm>
          <a:prstGeom prst="rect">
            <a:avLst/>
          </a:prstGeom>
          <a:solidFill>
            <a:schemeClr val="bg1">
              <a:lumMod val="95000"/>
            </a:schemeClr>
          </a:solidFill>
          <a:ln w="38100">
            <a:solidFill>
              <a:schemeClr val="tx2">
                <a:lumMod val="50000"/>
              </a:schemeClr>
            </a:solidFill>
          </a:ln>
        </p:spPr>
        <p:txBody>
          <a:bodyPr>
            <a:spAutoFit/>
          </a:bodyPr>
          <a:lstStyle/>
          <a:p>
            <a:pPr>
              <a:defRPr/>
            </a:pPr>
            <a:r>
              <a:rPr lang="en-US" dirty="0">
                <a:latin typeface="Times New Roman" pitchFamily="18" charset="0"/>
                <a:ea typeface="ＭＳ Ｐゴシック" charset="-128"/>
                <a:cs typeface="Times New Roman" pitchFamily="18" charset="0"/>
              </a:rPr>
              <a:t>Abraham Lincoln was assassinated on April 14 by John Wilkes Booth.</a:t>
            </a:r>
          </a:p>
          <a:p>
            <a:pPr>
              <a:defRPr/>
            </a:pPr>
            <a:endParaRPr lang="en-US" dirty="0">
              <a:latin typeface="Times New Roman" pitchFamily="18" charset="0"/>
              <a:ea typeface="ＭＳ Ｐゴシック" charset="-128"/>
              <a:cs typeface="Times New Roman" pitchFamily="18" charset="0"/>
            </a:endParaRPr>
          </a:p>
          <a:p>
            <a:pPr>
              <a:defRPr/>
            </a:pPr>
            <a:r>
              <a:rPr lang="en-US" dirty="0">
                <a:latin typeface="Times New Roman" pitchFamily="18" charset="0"/>
                <a:ea typeface="ＭＳ Ｐゴシック" charset="-128"/>
                <a:cs typeface="Times New Roman" pitchFamily="18" charset="0"/>
              </a:rPr>
              <a:t>At Fords theater in Washington to see a British comedy, are American Cousin.</a:t>
            </a:r>
          </a:p>
          <a:p>
            <a:pPr>
              <a:defRPr/>
            </a:pPr>
            <a:endParaRPr lang="en-US" dirty="0">
              <a:latin typeface="Times New Roman" pitchFamily="18" charset="0"/>
              <a:ea typeface="ＭＳ Ｐゴシック" charset="-128"/>
              <a:cs typeface="Times New Roman" pitchFamily="18" charset="0"/>
            </a:endParaRPr>
          </a:p>
          <a:p>
            <a:pPr>
              <a:defRPr/>
            </a:pPr>
            <a:r>
              <a:rPr lang="en-US" dirty="0">
                <a:latin typeface="Times New Roman" pitchFamily="18" charset="0"/>
                <a:ea typeface="ＭＳ Ｐゴシック" charset="-128"/>
                <a:cs typeface="Times New Roman" pitchFamily="18" charset="0"/>
              </a:rPr>
              <a:t>“ he crept up behind Lincoln, and raised a pistol, and fired, hitting the president in the head.” </a:t>
            </a:r>
          </a:p>
          <a:p>
            <a:pPr>
              <a:defRPr/>
            </a:pPr>
            <a:endParaRPr lang="en-US" dirty="0">
              <a:latin typeface="Times New Roman" pitchFamily="18" charset="0"/>
              <a:ea typeface="ＭＳ Ｐゴシック" charset="-128"/>
              <a:cs typeface="Times New Roman" pitchFamily="18" charset="0"/>
            </a:endParaRPr>
          </a:p>
          <a:p>
            <a:pPr>
              <a:defRPr/>
            </a:pPr>
            <a:r>
              <a:rPr lang="en-US" dirty="0">
                <a:latin typeface="Times New Roman" pitchFamily="18" charset="0"/>
                <a:ea typeface="ＭＳ Ｐゴシック" charset="-128"/>
                <a:cs typeface="Times New Roman" pitchFamily="18" charset="0"/>
              </a:rPr>
              <a:t>He died at 7:22 A.M. the following morning.</a:t>
            </a:r>
          </a:p>
        </p:txBody>
      </p:sp>
      <p:pic>
        <p:nvPicPr>
          <p:cNvPr id="614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419600"/>
            <a:ext cx="2947988"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wipe(down)">
                                      <p:cBhvr>
                                        <p:cTn id="7" dur="580">
                                          <p:stCondLst>
                                            <p:cond delay="0"/>
                                          </p:stCondLst>
                                        </p:cTn>
                                        <p:tgtEl>
                                          <p:spTgt spid="6147"/>
                                        </p:tgtEl>
                                      </p:cBhvr>
                                    </p:animEffect>
                                    <p:anim calcmode="lin" valueType="num">
                                      <p:cBhvr>
                                        <p:cTn id="8" dur="1822" tmFilter="0,0; 0.14,0.36; 0.43,0.73; 0.71,0.91; 1.0,1.0">
                                          <p:stCondLst>
                                            <p:cond delay="0"/>
                                          </p:stCondLst>
                                        </p:cTn>
                                        <p:tgtEl>
                                          <p:spTgt spid="614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14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14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14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147"/>
                                        </p:tgtEl>
                                        <p:attrNameLst>
                                          <p:attrName>ppt_y</p:attrName>
                                        </p:attrNameLst>
                                      </p:cBhvr>
                                      <p:tavLst>
                                        <p:tav tm="0" fmla="#ppt_y-sin(pi*$)/81">
                                          <p:val>
                                            <p:fltVal val="0"/>
                                          </p:val>
                                        </p:tav>
                                        <p:tav tm="100000">
                                          <p:val>
                                            <p:fltVal val="1"/>
                                          </p:val>
                                        </p:tav>
                                      </p:tavLst>
                                    </p:anim>
                                    <p:animScale>
                                      <p:cBhvr>
                                        <p:cTn id="13" dur="26">
                                          <p:stCondLst>
                                            <p:cond delay="650"/>
                                          </p:stCondLst>
                                        </p:cTn>
                                        <p:tgtEl>
                                          <p:spTgt spid="6147"/>
                                        </p:tgtEl>
                                      </p:cBhvr>
                                      <p:to x="100000" y="60000"/>
                                    </p:animScale>
                                    <p:animScale>
                                      <p:cBhvr>
                                        <p:cTn id="14" dur="166" decel="50000">
                                          <p:stCondLst>
                                            <p:cond delay="676"/>
                                          </p:stCondLst>
                                        </p:cTn>
                                        <p:tgtEl>
                                          <p:spTgt spid="6147"/>
                                        </p:tgtEl>
                                      </p:cBhvr>
                                      <p:to x="100000" y="100000"/>
                                    </p:animScale>
                                    <p:animScale>
                                      <p:cBhvr>
                                        <p:cTn id="15" dur="26">
                                          <p:stCondLst>
                                            <p:cond delay="1312"/>
                                          </p:stCondLst>
                                        </p:cTn>
                                        <p:tgtEl>
                                          <p:spTgt spid="6147"/>
                                        </p:tgtEl>
                                      </p:cBhvr>
                                      <p:to x="100000" y="80000"/>
                                    </p:animScale>
                                    <p:animScale>
                                      <p:cBhvr>
                                        <p:cTn id="16" dur="166" decel="50000">
                                          <p:stCondLst>
                                            <p:cond delay="1338"/>
                                          </p:stCondLst>
                                        </p:cTn>
                                        <p:tgtEl>
                                          <p:spTgt spid="6147"/>
                                        </p:tgtEl>
                                      </p:cBhvr>
                                      <p:to x="100000" y="100000"/>
                                    </p:animScale>
                                    <p:animScale>
                                      <p:cBhvr>
                                        <p:cTn id="17" dur="26">
                                          <p:stCondLst>
                                            <p:cond delay="1642"/>
                                          </p:stCondLst>
                                        </p:cTn>
                                        <p:tgtEl>
                                          <p:spTgt spid="6147"/>
                                        </p:tgtEl>
                                      </p:cBhvr>
                                      <p:to x="100000" y="90000"/>
                                    </p:animScale>
                                    <p:animScale>
                                      <p:cBhvr>
                                        <p:cTn id="18" dur="166" decel="50000">
                                          <p:stCondLst>
                                            <p:cond delay="1668"/>
                                          </p:stCondLst>
                                        </p:cTn>
                                        <p:tgtEl>
                                          <p:spTgt spid="6147"/>
                                        </p:tgtEl>
                                      </p:cBhvr>
                                      <p:to x="100000" y="100000"/>
                                    </p:animScale>
                                    <p:animScale>
                                      <p:cBhvr>
                                        <p:cTn id="19" dur="26">
                                          <p:stCondLst>
                                            <p:cond delay="1808"/>
                                          </p:stCondLst>
                                        </p:cTn>
                                        <p:tgtEl>
                                          <p:spTgt spid="6147"/>
                                        </p:tgtEl>
                                      </p:cBhvr>
                                      <p:to x="100000" y="95000"/>
                                    </p:animScale>
                                    <p:animScale>
                                      <p:cBhvr>
                                        <p:cTn id="20" dur="166" decel="50000">
                                          <p:stCondLst>
                                            <p:cond delay="1834"/>
                                          </p:stCondLst>
                                        </p:cTn>
                                        <p:tgtEl>
                                          <p:spTgt spid="6147"/>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6149"/>
                                        </p:tgtEl>
                                        <p:attrNameLst>
                                          <p:attrName>style.visibility</p:attrName>
                                        </p:attrNameLst>
                                      </p:cBhvr>
                                      <p:to>
                                        <p:strVal val="visible"/>
                                      </p:to>
                                    </p:set>
                                    <p:animEffect transition="in" filter="wipe(down)">
                                      <p:cBhvr>
                                        <p:cTn id="25" dur="580">
                                          <p:stCondLst>
                                            <p:cond delay="0"/>
                                          </p:stCondLst>
                                        </p:cTn>
                                        <p:tgtEl>
                                          <p:spTgt spid="6149"/>
                                        </p:tgtEl>
                                      </p:cBhvr>
                                    </p:animEffect>
                                    <p:anim calcmode="lin" valueType="num">
                                      <p:cBhvr>
                                        <p:cTn id="26" dur="1822" tmFilter="0,0; 0.14,0.36; 0.43,0.73; 0.71,0.91; 1.0,1.0">
                                          <p:stCondLst>
                                            <p:cond delay="0"/>
                                          </p:stCondLst>
                                        </p:cTn>
                                        <p:tgtEl>
                                          <p:spTgt spid="6149"/>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149"/>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149"/>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149"/>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149"/>
                                        </p:tgtEl>
                                        <p:attrNameLst>
                                          <p:attrName>ppt_y</p:attrName>
                                        </p:attrNameLst>
                                      </p:cBhvr>
                                      <p:tavLst>
                                        <p:tav tm="0" fmla="#ppt_y-sin(pi*$)/81">
                                          <p:val>
                                            <p:fltVal val="0"/>
                                          </p:val>
                                        </p:tav>
                                        <p:tav tm="100000">
                                          <p:val>
                                            <p:fltVal val="1"/>
                                          </p:val>
                                        </p:tav>
                                      </p:tavLst>
                                    </p:anim>
                                    <p:animScale>
                                      <p:cBhvr>
                                        <p:cTn id="31" dur="26">
                                          <p:stCondLst>
                                            <p:cond delay="650"/>
                                          </p:stCondLst>
                                        </p:cTn>
                                        <p:tgtEl>
                                          <p:spTgt spid="6149"/>
                                        </p:tgtEl>
                                      </p:cBhvr>
                                      <p:to x="100000" y="60000"/>
                                    </p:animScale>
                                    <p:animScale>
                                      <p:cBhvr>
                                        <p:cTn id="32" dur="166" decel="50000">
                                          <p:stCondLst>
                                            <p:cond delay="676"/>
                                          </p:stCondLst>
                                        </p:cTn>
                                        <p:tgtEl>
                                          <p:spTgt spid="6149"/>
                                        </p:tgtEl>
                                      </p:cBhvr>
                                      <p:to x="100000" y="100000"/>
                                    </p:animScale>
                                    <p:animScale>
                                      <p:cBhvr>
                                        <p:cTn id="33" dur="26">
                                          <p:stCondLst>
                                            <p:cond delay="1312"/>
                                          </p:stCondLst>
                                        </p:cTn>
                                        <p:tgtEl>
                                          <p:spTgt spid="6149"/>
                                        </p:tgtEl>
                                      </p:cBhvr>
                                      <p:to x="100000" y="80000"/>
                                    </p:animScale>
                                    <p:animScale>
                                      <p:cBhvr>
                                        <p:cTn id="34" dur="166" decel="50000">
                                          <p:stCondLst>
                                            <p:cond delay="1338"/>
                                          </p:stCondLst>
                                        </p:cTn>
                                        <p:tgtEl>
                                          <p:spTgt spid="6149"/>
                                        </p:tgtEl>
                                      </p:cBhvr>
                                      <p:to x="100000" y="100000"/>
                                    </p:animScale>
                                    <p:animScale>
                                      <p:cBhvr>
                                        <p:cTn id="35" dur="26">
                                          <p:stCondLst>
                                            <p:cond delay="1642"/>
                                          </p:stCondLst>
                                        </p:cTn>
                                        <p:tgtEl>
                                          <p:spTgt spid="6149"/>
                                        </p:tgtEl>
                                      </p:cBhvr>
                                      <p:to x="100000" y="90000"/>
                                    </p:animScale>
                                    <p:animScale>
                                      <p:cBhvr>
                                        <p:cTn id="36" dur="166" decel="50000">
                                          <p:stCondLst>
                                            <p:cond delay="1668"/>
                                          </p:stCondLst>
                                        </p:cTn>
                                        <p:tgtEl>
                                          <p:spTgt spid="6149"/>
                                        </p:tgtEl>
                                      </p:cBhvr>
                                      <p:to x="100000" y="100000"/>
                                    </p:animScale>
                                    <p:animScale>
                                      <p:cBhvr>
                                        <p:cTn id="37" dur="26">
                                          <p:stCondLst>
                                            <p:cond delay="1808"/>
                                          </p:stCondLst>
                                        </p:cTn>
                                        <p:tgtEl>
                                          <p:spTgt spid="6149"/>
                                        </p:tgtEl>
                                      </p:cBhvr>
                                      <p:to x="100000" y="95000"/>
                                    </p:animScale>
                                    <p:animScale>
                                      <p:cBhvr>
                                        <p:cTn id="38" dur="166" decel="50000">
                                          <p:stCondLst>
                                            <p:cond delay="1834"/>
                                          </p:stCondLst>
                                        </p:cTn>
                                        <p:tgtEl>
                                          <p:spTgt spid="6149"/>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53" presetClass="entr" presetSubtype="16" fill="hold" nodeType="clickEffect">
                                  <p:stCondLst>
                                    <p:cond delay="0"/>
                                  </p:stCondLst>
                                  <p:childTnLst>
                                    <p:set>
                                      <p:cBhvr>
                                        <p:cTn id="42" dur="1" fill="hold">
                                          <p:stCondLst>
                                            <p:cond delay="0"/>
                                          </p:stCondLst>
                                        </p:cTn>
                                        <p:tgtEl>
                                          <p:spTgt spid="12">
                                            <p:txEl>
                                              <p:pRg st="0" end="0"/>
                                            </p:txEl>
                                          </p:spTgt>
                                        </p:tgtEl>
                                        <p:attrNameLst>
                                          <p:attrName>style.visibility</p:attrName>
                                        </p:attrNameLst>
                                      </p:cBhvr>
                                      <p:to>
                                        <p:strVal val="visible"/>
                                      </p:to>
                                    </p:set>
                                    <p:anim calcmode="lin" valueType="num">
                                      <p:cBhvr>
                                        <p:cTn id="43"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12">
                                            <p:txEl>
                                              <p:pRg st="0" end="0"/>
                                            </p:txEl>
                                          </p:spTgt>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0" presetClass="entr" presetSubtype="0" fill="hold" nodeType="clickEffect">
                                  <p:stCondLst>
                                    <p:cond delay="0"/>
                                  </p:stCondLst>
                                  <p:childTnLst>
                                    <p:set>
                                      <p:cBhvr>
                                        <p:cTn id="49" dur="1" fill="hold">
                                          <p:stCondLst>
                                            <p:cond delay="0"/>
                                          </p:stCondLst>
                                        </p:cTn>
                                        <p:tgtEl>
                                          <p:spTgt spid="12">
                                            <p:txEl>
                                              <p:pRg st="2" end="2"/>
                                            </p:txEl>
                                          </p:spTgt>
                                        </p:tgtEl>
                                        <p:attrNameLst>
                                          <p:attrName>style.visibility</p:attrName>
                                        </p:attrNameLst>
                                      </p:cBhvr>
                                      <p:to>
                                        <p:strVal val="visible"/>
                                      </p:to>
                                    </p:set>
                                    <p:animEffect transition="in" filter="fade">
                                      <p:cBhvr>
                                        <p:cTn id="50" dur="500"/>
                                        <p:tgtEl>
                                          <p:spTgt spid="12">
                                            <p:txEl>
                                              <p:pRg st="2" end="2"/>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42" presetClass="entr" presetSubtype="0" fill="hold" nodeType="clickEffect">
                                  <p:stCondLst>
                                    <p:cond delay="0"/>
                                  </p:stCondLst>
                                  <p:childTnLst>
                                    <p:set>
                                      <p:cBhvr>
                                        <p:cTn id="54" dur="1" fill="hold">
                                          <p:stCondLst>
                                            <p:cond delay="0"/>
                                          </p:stCondLst>
                                        </p:cTn>
                                        <p:tgtEl>
                                          <p:spTgt spid="12">
                                            <p:txEl>
                                              <p:pRg st="4" end="4"/>
                                            </p:txEl>
                                          </p:spTgt>
                                        </p:tgtEl>
                                        <p:attrNameLst>
                                          <p:attrName>style.visibility</p:attrName>
                                        </p:attrNameLst>
                                      </p:cBhvr>
                                      <p:to>
                                        <p:strVal val="visible"/>
                                      </p:to>
                                    </p:set>
                                    <p:animEffect transition="in" filter="fade">
                                      <p:cBhvr>
                                        <p:cTn id="55" dur="1000"/>
                                        <p:tgtEl>
                                          <p:spTgt spid="12">
                                            <p:txEl>
                                              <p:pRg st="4" end="4"/>
                                            </p:txEl>
                                          </p:spTgt>
                                        </p:tgtEl>
                                      </p:cBhvr>
                                    </p:animEffect>
                                    <p:anim calcmode="lin" valueType="num">
                                      <p:cBhvr>
                                        <p:cTn id="56"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57" dur="10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53" presetClass="entr" presetSubtype="16" fill="hold" nodeType="clickEffect">
                                  <p:stCondLst>
                                    <p:cond delay="0"/>
                                  </p:stCondLst>
                                  <p:childTnLst>
                                    <p:set>
                                      <p:cBhvr>
                                        <p:cTn id="61" dur="1" fill="hold">
                                          <p:stCondLst>
                                            <p:cond delay="0"/>
                                          </p:stCondLst>
                                        </p:cTn>
                                        <p:tgtEl>
                                          <p:spTgt spid="12">
                                            <p:txEl>
                                              <p:pRg st="6" end="6"/>
                                            </p:txEl>
                                          </p:spTgt>
                                        </p:tgtEl>
                                        <p:attrNameLst>
                                          <p:attrName>style.visibility</p:attrName>
                                        </p:attrNameLst>
                                      </p:cBhvr>
                                      <p:to>
                                        <p:strVal val="visible"/>
                                      </p:to>
                                    </p:set>
                                    <p:anim calcmode="lin" valueType="num">
                                      <p:cBhvr>
                                        <p:cTn id="62" dur="500" fill="hold"/>
                                        <p:tgtEl>
                                          <p:spTgt spid="12">
                                            <p:txEl>
                                              <p:pRg st="6" end="6"/>
                                            </p:txEl>
                                          </p:spTgt>
                                        </p:tgtEl>
                                        <p:attrNameLst>
                                          <p:attrName>ppt_w</p:attrName>
                                        </p:attrNameLst>
                                      </p:cBhvr>
                                      <p:tavLst>
                                        <p:tav tm="0">
                                          <p:val>
                                            <p:fltVal val="0"/>
                                          </p:val>
                                        </p:tav>
                                        <p:tav tm="100000">
                                          <p:val>
                                            <p:strVal val="#ppt_w"/>
                                          </p:val>
                                        </p:tav>
                                      </p:tavLst>
                                    </p:anim>
                                    <p:anim calcmode="lin" valueType="num">
                                      <p:cBhvr>
                                        <p:cTn id="63" dur="500" fill="hold"/>
                                        <p:tgtEl>
                                          <p:spTgt spid="12">
                                            <p:txEl>
                                              <p:pRg st="6" end="6"/>
                                            </p:txEl>
                                          </p:spTgt>
                                        </p:tgtEl>
                                        <p:attrNameLst>
                                          <p:attrName>ppt_h</p:attrName>
                                        </p:attrNameLst>
                                      </p:cBhvr>
                                      <p:tavLst>
                                        <p:tav tm="0">
                                          <p:val>
                                            <p:fltVal val="0"/>
                                          </p:val>
                                        </p:tav>
                                        <p:tav tm="100000">
                                          <p:val>
                                            <p:strVal val="#ppt_h"/>
                                          </p:val>
                                        </p:tav>
                                      </p:tavLst>
                                    </p:anim>
                                    <p:animEffect transition="in" filter="fade">
                                      <p:cBhvr>
                                        <p:cTn id="64" dur="500"/>
                                        <p:tgtEl>
                                          <p:spTgt spid="1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The Assassin : John Wilkes Booth</a:t>
            </a:r>
          </a:p>
        </p:txBody>
      </p:sp>
      <p:pic>
        <p:nvPicPr>
          <p:cNvPr id="7171" name="Content Placeholder 3"/>
          <p:cNvPicPr>
            <a:picLocks noGrp="1" noChangeAspect="1"/>
          </p:cNvPicPr>
          <p:nvPr>
            <p:ph sz="half" idx="2"/>
          </p:nvPr>
        </p:nvPicPr>
        <p:blipFill>
          <a:blip r:embed="rId2">
            <a:extLst/>
          </a:blip>
          <a:srcRect/>
          <a:stretch>
            <a:fillRect/>
          </a:stretch>
        </p:blipFill>
        <p:spPr>
          <a:xfrm>
            <a:off x="4648200" y="1828800"/>
            <a:ext cx="3733800" cy="4583113"/>
          </a:xfrm>
          <a:prstGeom prst="roundRect">
            <a:avLst>
              <a:gd name="adj" fmla="val 8594"/>
            </a:avLst>
          </a:prstGeom>
          <a:solidFill>
            <a:srgbClr val="FFFFFF">
              <a:shade val="85000"/>
            </a:srgbClr>
          </a:solidFill>
          <a:effectLst>
            <a:reflection blurRad="12700" stA="38000" endPos="28000" dist="5000" dir="5400000" sy="-100000" algn="bl" rotWithShape="0"/>
          </a:effectLst>
        </p:spPr>
      </p:pic>
      <p:sp>
        <p:nvSpPr>
          <p:cNvPr id="7172" name="TextBox 2"/>
          <p:cNvSpPr txBox="1">
            <a:spLocks noChangeArrowheads="1"/>
          </p:cNvSpPr>
          <p:nvPr/>
        </p:nvSpPr>
        <p:spPr bwMode="auto">
          <a:xfrm>
            <a:off x="685800" y="1981200"/>
            <a:ext cx="3429000" cy="3970338"/>
          </a:xfrm>
          <a:prstGeom prst="rect">
            <a:avLst/>
          </a:prstGeom>
          <a:solidFill>
            <a:schemeClr val="bg1"/>
          </a:solidFill>
          <a:ln>
            <a:solidFill>
              <a:schemeClr val="tx2">
                <a:lumMod val="50000"/>
              </a:schemeClr>
            </a:solidFill>
          </a:ln>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marL="285750" indent="-285750" eaLnBrk="1" hangingPunct="1">
              <a:buFont typeface="Arial" pitchFamily="34" charset="0"/>
              <a:buChar char="•"/>
              <a:defRPr/>
            </a:pPr>
            <a:r>
              <a:rPr lang="en-US" dirty="0" smtClean="0"/>
              <a:t>26 year old actor and Southern sympathizer.</a:t>
            </a:r>
          </a:p>
          <a:p>
            <a:pPr eaLnBrk="1" hangingPunct="1">
              <a:defRPr/>
            </a:pPr>
            <a:endParaRPr lang="en-US" dirty="0" smtClean="0"/>
          </a:p>
          <a:p>
            <a:pPr marL="285750" indent="-285750" eaLnBrk="1" hangingPunct="1">
              <a:buFont typeface="Arial" pitchFamily="34" charset="0"/>
              <a:buChar char="•"/>
              <a:defRPr/>
            </a:pPr>
            <a:r>
              <a:rPr lang="en-US" dirty="0" smtClean="0"/>
              <a:t>Booth said to have whispered, “ tell my mother I died for my country. I did what I thought was best.” is last words were “ useless, useless.”</a:t>
            </a:r>
          </a:p>
          <a:p>
            <a:pPr eaLnBrk="1" hangingPunct="1">
              <a:defRPr/>
            </a:pPr>
            <a:endParaRPr lang="en-US" dirty="0" smtClean="0"/>
          </a:p>
          <a:p>
            <a:pPr marL="285750" indent="-285750" eaLnBrk="1" hangingPunct="1">
              <a:buFont typeface="Arial" pitchFamily="34" charset="0"/>
              <a:buChar char="•"/>
              <a:defRPr/>
            </a:pPr>
            <a:r>
              <a:rPr lang="en-US" dirty="0" smtClean="0"/>
              <a:t>12 days later the Union trapped Wilkes in a Virginia tobacco barn and set it on fire.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7171"/>
                                        </p:tgtEl>
                                        <p:attrNameLst>
                                          <p:attrName>r</p:attrName>
                                        </p:attrNameLst>
                                      </p:cBhvr>
                                    </p:animRot>
                                  </p:childTnLst>
                                </p:cTn>
                              </p:par>
                            </p:childTnLst>
                          </p:cTn>
                        </p:par>
                      </p:childTnLst>
                    </p:cTn>
                  </p:par>
                  <p:par>
                    <p:cTn id="7" fill="hold" nodeType="clickPar">
                      <p:stCondLst>
                        <p:cond delay="indefinite"/>
                      </p:stCondLst>
                      <p:childTnLst>
                        <p:par>
                          <p:cTn id="8" fill="hold" nodeType="withGroup">
                            <p:stCondLst>
                              <p:cond delay="0"/>
                            </p:stCondLst>
                            <p:childTnLst>
                              <p:par>
                                <p:cTn id="9" presetID="14" presetClass="entr" presetSubtype="10" fill="hold" nodeType="clickEffect">
                                  <p:stCondLst>
                                    <p:cond delay="0"/>
                                  </p:stCondLst>
                                  <p:childTnLst>
                                    <p:set>
                                      <p:cBhvr>
                                        <p:cTn id="10" dur="1" fill="hold">
                                          <p:stCondLst>
                                            <p:cond delay="0"/>
                                          </p:stCondLst>
                                        </p:cTn>
                                        <p:tgtEl>
                                          <p:spTgt spid="7172">
                                            <p:txEl>
                                              <p:pRg st="4" end="4"/>
                                            </p:txEl>
                                          </p:spTgt>
                                        </p:tgtEl>
                                        <p:attrNameLst>
                                          <p:attrName>style.visibility</p:attrName>
                                        </p:attrNameLst>
                                      </p:cBhvr>
                                      <p:to>
                                        <p:strVal val="visible"/>
                                      </p:to>
                                    </p:set>
                                    <p:animEffect transition="in" filter="randombar(horizontal)">
                                      <p:cBhvr>
                                        <p:cTn id="11" dur="500"/>
                                        <p:tgtEl>
                                          <p:spTgt spid="7172">
                                            <p:txEl>
                                              <p:pRg st="4" end="4"/>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4" fill="hold" nodeType="clickEffect">
                                  <p:stCondLst>
                                    <p:cond delay="0"/>
                                  </p:stCondLst>
                                  <p:childTnLst>
                                    <p:set>
                                      <p:cBhvr>
                                        <p:cTn id="15" dur="1" fill="hold">
                                          <p:stCondLst>
                                            <p:cond delay="0"/>
                                          </p:stCondLst>
                                        </p:cTn>
                                        <p:tgtEl>
                                          <p:spTgt spid="7172">
                                            <p:txEl>
                                              <p:pRg st="2" end="2"/>
                                            </p:txEl>
                                          </p:spTgt>
                                        </p:tgtEl>
                                        <p:attrNameLst>
                                          <p:attrName>style.visibility</p:attrName>
                                        </p:attrNameLst>
                                      </p:cBhvr>
                                      <p:to>
                                        <p:strVal val="visible"/>
                                      </p:to>
                                    </p:set>
                                    <p:anim calcmode="lin" valueType="num">
                                      <p:cBhvr additive="base">
                                        <p:cTn id="16" dur="500" fill="hold"/>
                                        <p:tgtEl>
                                          <p:spTgt spid="7172">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17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31" presetClass="entr" presetSubtype="0" fill="hold" nodeType="clickEffect">
                                  <p:stCondLst>
                                    <p:cond delay="0"/>
                                  </p:stCondLst>
                                  <p:childTnLst>
                                    <p:set>
                                      <p:cBhvr>
                                        <p:cTn id="21" dur="1" fill="hold">
                                          <p:stCondLst>
                                            <p:cond delay="0"/>
                                          </p:stCondLst>
                                        </p:cTn>
                                        <p:tgtEl>
                                          <p:spTgt spid="7172">
                                            <p:txEl>
                                              <p:pRg st="0" end="0"/>
                                            </p:txEl>
                                          </p:spTgt>
                                        </p:tgtEl>
                                        <p:attrNameLst>
                                          <p:attrName>style.visibility</p:attrName>
                                        </p:attrNameLst>
                                      </p:cBhvr>
                                      <p:to>
                                        <p:strVal val="visible"/>
                                      </p:to>
                                    </p:set>
                                    <p:anim calcmode="lin" valueType="num">
                                      <p:cBhvr>
                                        <p:cTn id="22" dur="1000" fill="hold"/>
                                        <p:tgtEl>
                                          <p:spTgt spid="7172">
                                            <p:txEl>
                                              <p:pRg st="0" end="0"/>
                                            </p:txEl>
                                          </p:spTgt>
                                        </p:tgtEl>
                                        <p:attrNameLst>
                                          <p:attrName>ppt_w</p:attrName>
                                        </p:attrNameLst>
                                      </p:cBhvr>
                                      <p:tavLst>
                                        <p:tav tm="0">
                                          <p:val>
                                            <p:fltVal val="0"/>
                                          </p:val>
                                        </p:tav>
                                        <p:tav tm="100000">
                                          <p:val>
                                            <p:strVal val="#ppt_w"/>
                                          </p:val>
                                        </p:tav>
                                      </p:tavLst>
                                    </p:anim>
                                    <p:anim calcmode="lin" valueType="num">
                                      <p:cBhvr>
                                        <p:cTn id="23" dur="1000" fill="hold"/>
                                        <p:tgtEl>
                                          <p:spTgt spid="7172">
                                            <p:txEl>
                                              <p:pRg st="0" end="0"/>
                                            </p:txEl>
                                          </p:spTgt>
                                        </p:tgtEl>
                                        <p:attrNameLst>
                                          <p:attrName>ppt_h</p:attrName>
                                        </p:attrNameLst>
                                      </p:cBhvr>
                                      <p:tavLst>
                                        <p:tav tm="0">
                                          <p:val>
                                            <p:fltVal val="0"/>
                                          </p:val>
                                        </p:tav>
                                        <p:tav tm="100000">
                                          <p:val>
                                            <p:strVal val="#ppt_h"/>
                                          </p:val>
                                        </p:tav>
                                      </p:tavLst>
                                    </p:anim>
                                    <p:anim calcmode="lin" valueType="num">
                                      <p:cBhvr>
                                        <p:cTn id="24" dur="1000" fill="hold"/>
                                        <p:tgtEl>
                                          <p:spTgt spid="7172">
                                            <p:txEl>
                                              <p:pRg st="0" end="0"/>
                                            </p:txEl>
                                          </p:spTgt>
                                        </p:tgtEl>
                                        <p:attrNameLst>
                                          <p:attrName>style.rotation</p:attrName>
                                        </p:attrNameLst>
                                      </p:cBhvr>
                                      <p:tavLst>
                                        <p:tav tm="0">
                                          <p:val>
                                            <p:fltVal val="90"/>
                                          </p:val>
                                        </p:tav>
                                        <p:tav tm="100000">
                                          <p:val>
                                            <p:fltVal val="0"/>
                                          </p:val>
                                        </p:tav>
                                      </p:tavLst>
                                    </p:anim>
                                    <p:animEffect transition="in" filter="fade">
                                      <p:cBhvr>
                                        <p:cTn id="25" dur="1000"/>
                                        <p:tgtEl>
                                          <p:spTgt spid="717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 Economic Effects</a:t>
            </a:r>
          </a:p>
        </p:txBody>
      </p:sp>
      <p:sp>
        <p:nvSpPr>
          <p:cNvPr id="3" name="Content Placeholder 2"/>
          <p:cNvSpPr>
            <a:spLocks noGrp="1"/>
          </p:cNvSpPr>
          <p:nvPr>
            <p:ph sz="half" idx="1"/>
          </p:nvPr>
        </p:nvSpPr>
        <p:spPr>
          <a:solidFill>
            <a:schemeClr val="bg1"/>
          </a:solidFill>
          <a:ln w="38100">
            <a:solidFill>
              <a:schemeClr val="tx2">
                <a:lumMod val="75000"/>
              </a:schemeClr>
            </a:solidFill>
          </a:ln>
        </p:spPr>
        <p:txBody>
          <a:bodyPr>
            <a:normAutofit/>
          </a:bodyPr>
          <a:lstStyle/>
          <a:p>
            <a:pPr eaLnBrk="1" hangingPunct="1">
              <a:lnSpc>
                <a:spcPct val="90000"/>
              </a:lnSpc>
              <a:buFont typeface="Arial" pitchFamily="34" charset="0"/>
              <a:buChar char="•"/>
              <a:defRPr/>
            </a:pPr>
            <a:r>
              <a:rPr lang="en-US" sz="2400" dirty="0" smtClean="0">
                <a:latin typeface="Times New Roman" pitchFamily="18" charset="0"/>
                <a:ea typeface="ＭＳ Ｐゴシック" charset="-128"/>
                <a:cs typeface="Times New Roman" pitchFamily="18" charset="0"/>
              </a:rPr>
              <a:t>The civil war had profound impact on the nations economy. </a:t>
            </a:r>
          </a:p>
          <a:p>
            <a:pPr eaLnBrk="1" hangingPunct="1">
              <a:lnSpc>
                <a:spcPct val="90000"/>
              </a:lnSpc>
              <a:buFont typeface="Arial" pitchFamily="34" charset="0"/>
              <a:buChar char="•"/>
              <a:defRPr/>
            </a:pPr>
            <a:r>
              <a:rPr lang="en-US" sz="2400" dirty="0" smtClean="0">
                <a:latin typeface="Times New Roman" pitchFamily="18" charset="0"/>
                <a:ea typeface="ＭＳ Ｐゴシック" charset="-128"/>
                <a:cs typeface="Times New Roman" pitchFamily="18" charset="0"/>
              </a:rPr>
              <a:t>The government also passed the national bank act of 1863</a:t>
            </a:r>
            <a:endParaRPr lang="en-US" sz="2400" dirty="0">
              <a:latin typeface="Times New Roman" pitchFamily="18" charset="0"/>
              <a:ea typeface="ＭＳ Ｐゴシック" charset="-128"/>
              <a:cs typeface="Times New Roman" pitchFamily="18" charset="0"/>
            </a:endParaRPr>
          </a:p>
          <a:p>
            <a:pPr eaLnBrk="1" hangingPunct="1">
              <a:lnSpc>
                <a:spcPct val="90000"/>
              </a:lnSpc>
              <a:buFont typeface="Arial" pitchFamily="34" charset="0"/>
              <a:buChar char="•"/>
              <a:defRPr/>
            </a:pPr>
            <a:r>
              <a:rPr lang="en-US" sz="2400" dirty="0" smtClean="0">
                <a:latin typeface="Times New Roman" pitchFamily="18" charset="0"/>
                <a:ea typeface="ＭＳ Ｐゴシック" charset="-128"/>
                <a:cs typeface="Times New Roman" pitchFamily="18" charset="0"/>
              </a:rPr>
              <a:t>The NBA set up a system of federal charted banks, set requirements for loans, and provided for banks to be inspected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8200" y="1905000"/>
            <a:ext cx="4038600" cy="3733800"/>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1" presetClass="entr" presetSubtype="1"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heel(1)">
                                      <p:cBhvr>
                                        <p:cTn id="2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North vs. South</a:t>
            </a:r>
          </a:p>
        </p:txBody>
      </p:sp>
      <p:sp>
        <p:nvSpPr>
          <p:cNvPr id="65539" name="TextBox 1"/>
          <p:cNvSpPr txBox="1">
            <a:spLocks noChangeArrowheads="1"/>
          </p:cNvSpPr>
          <p:nvPr/>
        </p:nvSpPr>
        <p:spPr bwMode="auto">
          <a:xfrm>
            <a:off x="762000" y="1828800"/>
            <a:ext cx="2514600" cy="523875"/>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sz="2800" b="1"/>
              <a:t>North </a:t>
            </a:r>
          </a:p>
        </p:txBody>
      </p:sp>
      <p:sp>
        <p:nvSpPr>
          <p:cNvPr id="65540" name="TextBox 2"/>
          <p:cNvSpPr txBox="1">
            <a:spLocks noChangeArrowheads="1"/>
          </p:cNvSpPr>
          <p:nvPr/>
        </p:nvSpPr>
        <p:spPr bwMode="auto">
          <a:xfrm>
            <a:off x="5484813" y="1828800"/>
            <a:ext cx="2895600" cy="523875"/>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sz="2800" b="1"/>
              <a:t>South</a:t>
            </a:r>
          </a:p>
        </p:txBody>
      </p:sp>
      <p:sp>
        <p:nvSpPr>
          <p:cNvPr id="4" name="TextBox 3"/>
          <p:cNvSpPr txBox="1">
            <a:spLocks noChangeArrowheads="1"/>
          </p:cNvSpPr>
          <p:nvPr/>
        </p:nvSpPr>
        <p:spPr bwMode="auto">
          <a:xfrm>
            <a:off x="446088" y="2649538"/>
            <a:ext cx="3146425" cy="2862262"/>
          </a:xfrm>
          <a:prstGeom prst="rect">
            <a:avLst/>
          </a:prstGeom>
          <a:solidFill>
            <a:schemeClr val="bg1"/>
          </a:solidFill>
          <a:ln>
            <a:solidFill>
              <a:schemeClr val="tx2">
                <a:lumMod val="50000"/>
              </a:schemeClr>
            </a:solidFill>
          </a:ln>
        </p:spPr>
        <p:txBody>
          <a:bodyPr>
            <a:spAutoFit/>
          </a:bodyPr>
          <a:lstStyle>
            <a:lvl1pPr marL="285750" indent="-28575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buFont typeface="Arial" charset="0"/>
              <a:buChar char="•"/>
              <a:defRPr/>
            </a:pPr>
            <a:r>
              <a:rPr lang="en-US" sz="2000" dirty="0" smtClean="0"/>
              <a:t>The North economy boomed</a:t>
            </a:r>
          </a:p>
          <a:p>
            <a:pPr eaLnBrk="1" hangingPunct="1">
              <a:buFont typeface="Arial" charset="0"/>
              <a:buChar char="•"/>
              <a:defRPr/>
            </a:pPr>
            <a:r>
              <a:rPr lang="en-US" sz="2000" dirty="0" smtClean="0"/>
              <a:t>Northern entrepreneurs had grown rich selling war supplies </a:t>
            </a:r>
          </a:p>
          <a:p>
            <a:pPr eaLnBrk="1" hangingPunct="1">
              <a:buFont typeface="Arial" charset="0"/>
              <a:buChar char="•"/>
              <a:defRPr/>
            </a:pPr>
            <a:r>
              <a:rPr lang="en-US" sz="2000" dirty="0" smtClean="0"/>
              <a:t>By the wars end, large scale commercial agriculture had taken hold</a:t>
            </a:r>
          </a:p>
        </p:txBody>
      </p:sp>
      <p:sp>
        <p:nvSpPr>
          <p:cNvPr id="5" name="TextBox 4"/>
          <p:cNvSpPr txBox="1">
            <a:spLocks noChangeArrowheads="1"/>
          </p:cNvSpPr>
          <p:nvPr/>
        </p:nvSpPr>
        <p:spPr bwMode="auto">
          <a:xfrm>
            <a:off x="5338763" y="2641600"/>
            <a:ext cx="3146425" cy="3478213"/>
          </a:xfrm>
          <a:prstGeom prst="rect">
            <a:avLst/>
          </a:prstGeom>
          <a:solidFill>
            <a:schemeClr val="bg1"/>
          </a:solidFill>
          <a:ln>
            <a:solidFill>
              <a:schemeClr val="tx2">
                <a:lumMod val="50000"/>
              </a:schemeClr>
            </a:solidFill>
          </a:ln>
        </p:spPr>
        <p:txBody>
          <a:bodyPr>
            <a:spAutoFit/>
          </a:bodyPr>
          <a:lstStyle>
            <a:lvl1pPr marL="285750" indent="-28575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buFont typeface="Arial" charset="0"/>
              <a:buChar char="•"/>
              <a:defRPr/>
            </a:pPr>
            <a:r>
              <a:rPr lang="en-US" sz="2000" dirty="0" smtClean="0"/>
              <a:t>The war devastated the South economically </a:t>
            </a:r>
          </a:p>
          <a:p>
            <a:pPr eaLnBrk="1" hangingPunct="1">
              <a:buFont typeface="Arial" charset="0"/>
              <a:buChar char="•"/>
              <a:defRPr/>
            </a:pPr>
            <a:r>
              <a:rPr lang="en-US" sz="2000" dirty="0" smtClean="0"/>
              <a:t>South’s source of cheap labor–slavery– and also wrecked most of the regions industry </a:t>
            </a:r>
          </a:p>
          <a:p>
            <a:pPr eaLnBrk="1" hangingPunct="1">
              <a:buFont typeface="Arial" charset="0"/>
              <a:buChar char="•"/>
              <a:defRPr/>
            </a:pPr>
            <a:r>
              <a:rPr lang="en-US" sz="2000" dirty="0" smtClean="0"/>
              <a:t>40% of the livestock ruined destroyed much of the South's farms machinery and railroads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The Cost of the War</a:t>
            </a:r>
          </a:p>
        </p:txBody>
      </p:sp>
      <p:sp>
        <p:nvSpPr>
          <p:cNvPr id="10243" name="TextBox 5"/>
          <p:cNvSpPr txBox="1">
            <a:spLocks noChangeArrowheads="1"/>
          </p:cNvSpPr>
          <p:nvPr/>
        </p:nvSpPr>
        <p:spPr bwMode="auto">
          <a:xfrm>
            <a:off x="685800" y="1752600"/>
            <a:ext cx="7543800" cy="4894263"/>
          </a:xfrm>
          <a:prstGeom prst="rect">
            <a:avLst/>
          </a:prstGeom>
          <a:solidFill>
            <a:schemeClr val="bg1"/>
          </a:solidFill>
          <a:ln>
            <a:solidFill>
              <a:schemeClr val="tx2">
                <a:lumMod val="50000"/>
              </a:schemeClr>
            </a:solidFill>
          </a:ln>
        </p:spPr>
        <p:txBody>
          <a:bodyPr>
            <a:spAutoFit/>
          </a:bodyPr>
          <a:lstStyle>
            <a:lvl1pPr marL="285750" indent="-28575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buFont typeface="Arial" charset="0"/>
              <a:buChar char="•"/>
              <a:defRPr/>
            </a:pPr>
            <a:r>
              <a:rPr lang="en-US" sz="2400" dirty="0" smtClean="0"/>
              <a:t>Approximately 360,000 Union soldiers and 260,000 Confederates died</a:t>
            </a:r>
          </a:p>
          <a:p>
            <a:pPr eaLnBrk="1" hangingPunct="1">
              <a:buFont typeface="Arial" charset="0"/>
              <a:buChar char="•"/>
              <a:defRPr/>
            </a:pPr>
            <a:endParaRPr lang="en-US" sz="2400" dirty="0" smtClean="0"/>
          </a:p>
          <a:p>
            <a:pPr eaLnBrk="1" hangingPunct="1">
              <a:buFont typeface="Arial" charset="0"/>
              <a:buChar char="•"/>
              <a:defRPr/>
            </a:pPr>
            <a:r>
              <a:rPr lang="en-US" sz="2400" dirty="0" smtClean="0"/>
              <a:t>275,000 union soldiers and 225,000 confederates were wounded </a:t>
            </a:r>
          </a:p>
          <a:p>
            <a:pPr eaLnBrk="1" hangingPunct="1">
              <a:buFont typeface="Arial" charset="0"/>
              <a:buChar char="•"/>
              <a:defRPr/>
            </a:pPr>
            <a:endParaRPr lang="en-US" sz="2400" dirty="0" smtClean="0"/>
          </a:p>
          <a:p>
            <a:pPr eaLnBrk="1" hangingPunct="1">
              <a:buFont typeface="Arial" charset="0"/>
              <a:buChar char="•"/>
              <a:defRPr/>
            </a:pPr>
            <a:r>
              <a:rPr lang="en-US" sz="2400" dirty="0" smtClean="0"/>
              <a:t>In addition military service had occupied some 2,400,000 men nearly 10% of the nations population approximately 31,000,000 for four long years</a:t>
            </a:r>
          </a:p>
          <a:p>
            <a:pPr eaLnBrk="1" hangingPunct="1">
              <a:buFont typeface="Arial" charset="0"/>
              <a:buChar char="•"/>
              <a:defRPr/>
            </a:pPr>
            <a:endParaRPr lang="en-US" sz="2400" dirty="0" smtClean="0"/>
          </a:p>
          <a:p>
            <a:pPr eaLnBrk="1" hangingPunct="1">
              <a:buFont typeface="Arial" charset="0"/>
              <a:buChar char="•"/>
              <a:defRPr/>
            </a:pPr>
            <a:r>
              <a:rPr lang="en-US" sz="2400" dirty="0" smtClean="0"/>
              <a:t>Historians estimate that the unions and the confederate governments spent a combined total of about 3.3 billion during the four years of war</a:t>
            </a:r>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What did they do?</a:t>
            </a:r>
          </a:p>
        </p:txBody>
      </p:sp>
      <p:sp>
        <p:nvSpPr>
          <p:cNvPr id="12" name="TextBox 11"/>
          <p:cNvSpPr txBox="1"/>
          <p:nvPr/>
        </p:nvSpPr>
        <p:spPr>
          <a:xfrm>
            <a:off x="304800" y="1828800"/>
            <a:ext cx="4038600" cy="3786188"/>
          </a:xfrm>
          <a:prstGeom prst="rect">
            <a:avLst/>
          </a:prstGeom>
          <a:solidFill>
            <a:schemeClr val="bg1">
              <a:lumMod val="95000"/>
            </a:schemeClr>
          </a:solidFill>
          <a:ln w="38100">
            <a:solidFill>
              <a:schemeClr val="tx2">
                <a:lumMod val="50000"/>
              </a:schemeClr>
            </a:solidFill>
          </a:ln>
        </p:spPr>
        <p:txBody>
          <a:bodyPr>
            <a:spAutoFit/>
          </a:bodyPr>
          <a:lstStyle/>
          <a:p>
            <a:pPr marL="342900" indent="-342900">
              <a:buFont typeface="Arial" pitchFamily="34" charset="0"/>
              <a:buChar char="•"/>
              <a:defRPr/>
            </a:pPr>
            <a:r>
              <a:rPr lang="en-US" sz="2400" dirty="0">
                <a:latin typeface="Times New Roman" pitchFamily="18" charset="0"/>
                <a:ea typeface="ＭＳ Ｐゴシック" charset="-128"/>
                <a:cs typeface="Times New Roman" pitchFamily="18" charset="0"/>
              </a:rPr>
              <a:t>Some served as soldiers.</a:t>
            </a:r>
          </a:p>
          <a:p>
            <a:pPr>
              <a:defRPr/>
            </a:pPr>
            <a:endParaRPr lang="en-US" sz="2400" dirty="0">
              <a:latin typeface="Times New Roman" pitchFamily="18" charset="0"/>
              <a:ea typeface="ＭＳ Ｐゴシック" charset="-128"/>
              <a:cs typeface="Times New Roman" pitchFamily="18" charset="0"/>
            </a:endParaRPr>
          </a:p>
          <a:p>
            <a:pPr marL="342900" indent="-342900">
              <a:buFont typeface="Arial" pitchFamily="34" charset="0"/>
              <a:buChar char="•"/>
              <a:defRPr/>
            </a:pPr>
            <a:r>
              <a:rPr lang="en-US" sz="2400" dirty="0">
                <a:latin typeface="Times New Roman" pitchFamily="18" charset="0"/>
                <a:ea typeface="ＭＳ Ｐゴシック" charset="-128"/>
                <a:cs typeface="Times New Roman" pitchFamily="18" charset="0"/>
              </a:rPr>
              <a:t>Others took actions away from the battlefield.</a:t>
            </a:r>
          </a:p>
          <a:p>
            <a:pPr>
              <a:defRPr/>
            </a:pPr>
            <a:endParaRPr lang="en-US" sz="2400" dirty="0">
              <a:latin typeface="Times New Roman" pitchFamily="18" charset="0"/>
              <a:ea typeface="ＭＳ Ｐゴシック" charset="-128"/>
              <a:cs typeface="Times New Roman" pitchFamily="18" charset="0"/>
            </a:endParaRPr>
          </a:p>
          <a:p>
            <a:pPr marL="342900" indent="-342900">
              <a:buFont typeface="Arial" pitchFamily="34" charset="0"/>
              <a:buChar char="•"/>
              <a:defRPr/>
            </a:pPr>
            <a:r>
              <a:rPr lang="en-US" sz="2400" dirty="0">
                <a:latin typeface="Times New Roman" pitchFamily="18" charset="0"/>
                <a:ea typeface="ＭＳ Ｐゴシック" charset="-128"/>
                <a:cs typeface="Times New Roman" pitchFamily="18" charset="0"/>
              </a:rPr>
              <a:t>Worked in garrisons and caught many different diseases.</a:t>
            </a:r>
          </a:p>
          <a:p>
            <a:pPr>
              <a:defRPr/>
            </a:pPr>
            <a:endParaRPr lang="en-US" sz="2400" dirty="0">
              <a:latin typeface="Times New Roman" pitchFamily="18" charset="0"/>
              <a:ea typeface="ＭＳ Ｐゴシック" charset="-128"/>
              <a:cs typeface="Times New Roman" pitchFamily="18" charset="0"/>
            </a:endParaRPr>
          </a:p>
          <a:p>
            <a:pPr>
              <a:defRPr/>
            </a:pPr>
            <a:endParaRPr lang="en-US" sz="2400" dirty="0">
              <a:latin typeface="Times New Roman" pitchFamily="18" charset="0"/>
              <a:ea typeface="ＭＳ Ｐゴシック" charset="-128"/>
              <a:cs typeface="Times New Roman" pitchFamily="18" charset="0"/>
            </a:endParaRPr>
          </a:p>
        </p:txBody>
      </p:sp>
      <p:pic>
        <p:nvPicPr>
          <p:cNvPr id="26629" name="Picture 5"/>
          <p:cNvPicPr>
            <a:picLocks noChangeAspect="1" noChangeArrowheads="1"/>
          </p:cNvPicPr>
          <p:nvPr/>
        </p:nvPicPr>
        <p:blipFill>
          <a:blip r:embed="rId2"/>
          <a:srcRect/>
          <a:stretch>
            <a:fillRect/>
          </a:stretch>
        </p:blipFill>
        <p:spPr bwMode="auto">
          <a:xfrm>
            <a:off x="4876800" y="1600200"/>
            <a:ext cx="3733800" cy="41148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http://ts4.mm.bing.net/th?id=I4594198251045371&amp;pid=1.1">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04800"/>
            <a:ext cx="7315200" cy="590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304800"/>
            <a:ext cx="8229600" cy="1143000"/>
          </a:xfrm>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latin typeface="Times New Roman" pitchFamily="18" charset="0"/>
                <a:ea typeface="+mj-ea"/>
                <a:cs typeface="Times New Roman" pitchFamily="18" charset="0"/>
              </a:rPr>
              <a:t>Dealing with racism</a:t>
            </a:r>
          </a:p>
        </p:txBody>
      </p:sp>
      <p:sp>
        <p:nvSpPr>
          <p:cNvPr id="11" name="TextBox 10"/>
          <p:cNvSpPr txBox="1"/>
          <p:nvPr/>
        </p:nvSpPr>
        <p:spPr>
          <a:xfrm>
            <a:off x="457200" y="1981200"/>
            <a:ext cx="3657600" cy="2554288"/>
          </a:xfrm>
          <a:prstGeom prst="rect">
            <a:avLst/>
          </a:prstGeom>
          <a:solidFill>
            <a:schemeClr val="bg1"/>
          </a:solidFill>
          <a:ln w="38100">
            <a:solidFill>
              <a:schemeClr val="tx2">
                <a:lumMod val="50000"/>
              </a:schemeClr>
            </a:solidFill>
          </a:ln>
        </p:spPr>
        <p:txBody>
          <a:bodyPr>
            <a:spAutoFit/>
          </a:bodyPr>
          <a:lstStyle/>
          <a:p>
            <a:pPr marL="342900" indent="-342900">
              <a:buFont typeface="Arial" pitchFamily="34" charset="0"/>
              <a:buChar char="•"/>
              <a:defRPr/>
            </a:pPr>
            <a:r>
              <a:rPr lang="en-US" sz="2400" dirty="0">
                <a:latin typeface="Times" pitchFamily="18" charset="0"/>
                <a:ea typeface="ＭＳ Ｐゴシック" charset="-128"/>
              </a:rPr>
              <a:t>Black men were still not treated equally.</a:t>
            </a:r>
          </a:p>
          <a:p>
            <a:pPr marL="342900" indent="-342900">
              <a:buFont typeface="Arial" pitchFamily="34" charset="0"/>
              <a:buChar char="•"/>
              <a:defRPr/>
            </a:pPr>
            <a:endParaRPr lang="en-US" sz="2400" dirty="0">
              <a:latin typeface="Times" pitchFamily="18" charset="0"/>
              <a:ea typeface="ＭＳ Ｐゴシック" charset="-128"/>
            </a:endParaRPr>
          </a:p>
          <a:p>
            <a:pPr marL="342900" indent="-342900">
              <a:buFont typeface="Arial" pitchFamily="34" charset="0"/>
              <a:buChar char="•"/>
              <a:defRPr/>
            </a:pPr>
            <a:r>
              <a:rPr lang="en-US" sz="2400" dirty="0">
                <a:latin typeface="Times" pitchFamily="18" charset="0"/>
                <a:ea typeface="ＭＳ Ｐゴシック" charset="-128"/>
              </a:rPr>
              <a:t>Paid with a lower salary then the white soldiers. </a:t>
            </a:r>
          </a:p>
          <a:p>
            <a:pPr>
              <a:defRPr/>
            </a:pPr>
            <a:endParaRPr lang="en-US" sz="2000" dirty="0">
              <a:latin typeface="Adobe Garamond Pro Bold" pitchFamily="18" charset="0"/>
              <a:ea typeface="ＭＳ Ｐゴシック" charset="-128"/>
            </a:endParaRPr>
          </a:p>
          <a:p>
            <a:pPr>
              <a:defRPr/>
            </a:pPr>
            <a:endParaRPr lang="en-US" sz="2000" dirty="0">
              <a:latin typeface="Adobe Garamond Pro Bold" pitchFamily="18" charset="0"/>
              <a:ea typeface="ＭＳ Ｐゴシック" charset="-128"/>
            </a:endParaRPr>
          </a:p>
        </p:txBody>
      </p:sp>
      <p:pic>
        <p:nvPicPr>
          <p:cNvPr id="27655" name="Picture 7" descr="See full size image">
            <a:hlinkClick r:id="rId2"/>
          </p:cNvPr>
          <p:cNvPicPr>
            <a:picLocks noChangeAspect="1" noChangeArrowheads="1"/>
          </p:cNvPicPr>
          <p:nvPr/>
        </p:nvPicPr>
        <p:blipFill>
          <a:blip r:embed="rId3"/>
          <a:srcRect/>
          <a:stretch>
            <a:fillRect/>
          </a:stretch>
        </p:blipFill>
        <p:spPr bwMode="auto">
          <a:xfrm>
            <a:off x="5029200" y="1905000"/>
            <a:ext cx="2971800" cy="27432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Title 1"/>
          <p:cNvSpPr>
            <a:spLocks noGrp="1"/>
          </p:cNvSpPr>
          <p:nvPr>
            <p:ph type="title"/>
          </p:nvPr>
        </p:nvSpPr>
        <p:spPr>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mj-ea"/>
                <a:cs typeface="Times New Roman" pitchFamily="18" charset="0"/>
              </a:rPr>
              <a:t>54</a:t>
            </a:r>
            <a:r>
              <a:rPr lang="en-US" baseline="30000" dirty="0" smtClean="0">
                <a:latin typeface="Times New Roman" pitchFamily="18" charset="0"/>
                <a:ea typeface="+mj-ea"/>
                <a:cs typeface="Times New Roman" pitchFamily="18" charset="0"/>
              </a:rPr>
              <a:t>th</a:t>
            </a:r>
            <a:r>
              <a:rPr lang="en-US" dirty="0" smtClean="0">
                <a:latin typeface="Times New Roman" pitchFamily="18" charset="0"/>
                <a:ea typeface="+mj-ea"/>
                <a:cs typeface="Times New Roman" pitchFamily="18" charset="0"/>
              </a:rPr>
              <a:t> Regiment</a:t>
            </a:r>
          </a:p>
        </p:txBody>
      </p:sp>
      <p:sp>
        <p:nvSpPr>
          <p:cNvPr id="3" name="Content Placeholder 2"/>
          <p:cNvSpPr>
            <a:spLocks noGrp="1"/>
          </p:cNvSpPr>
          <p:nvPr>
            <p:ph sz="half" idx="1"/>
          </p:nvPr>
        </p:nvSpPr>
        <p:spPr>
          <a:xfrm>
            <a:off x="457200" y="1617663"/>
            <a:ext cx="4038600" cy="5087937"/>
          </a:xfrm>
          <a:solidFill>
            <a:schemeClr val="bg1"/>
          </a:solidFill>
          <a:ln w="38100">
            <a:solidFill>
              <a:schemeClr val="tx2">
                <a:lumMod val="75000"/>
              </a:schemeClr>
            </a:solidFill>
          </a:ln>
        </p:spPr>
        <p:txBody>
          <a:bodyPr/>
          <a:lstStyle/>
          <a:p>
            <a:pPr eaLnBrk="1" hangingPunct="1">
              <a:defRPr/>
            </a:pPr>
            <a:r>
              <a:rPr lang="en-US" sz="2400" dirty="0" smtClean="0">
                <a:latin typeface="Times New Roman" pitchFamily="18" charset="0"/>
                <a:cs typeface="Times New Roman" pitchFamily="18" charset="0"/>
              </a:rPr>
              <a:t>The 54th Massachusetts Regiment was the first black regiment recruited in the North.</a:t>
            </a:r>
          </a:p>
          <a:p>
            <a:pPr eaLnBrk="1" hangingPunct="1">
              <a:defRPr/>
            </a:pPr>
            <a:r>
              <a:rPr lang="en-US" sz="2400" dirty="0" smtClean="0">
                <a:latin typeface="Times New Roman" pitchFamily="18" charset="0"/>
                <a:ea typeface="+mn-ea"/>
                <a:cs typeface="Times New Roman" pitchFamily="18" charset="0"/>
              </a:rPr>
              <a:t>Organized in March of 1863.</a:t>
            </a:r>
          </a:p>
          <a:p>
            <a:pPr eaLnBrk="1" hangingPunct="1">
              <a:defRPr/>
            </a:pPr>
            <a:r>
              <a:rPr lang="en-US" sz="2400" dirty="0">
                <a:latin typeface="Times New Roman" pitchFamily="18" charset="0"/>
                <a:cs typeface="Times New Roman" pitchFamily="18" charset="0"/>
              </a:rPr>
              <a:t>The First Battle of Fort </a:t>
            </a:r>
            <a:r>
              <a:rPr lang="en-US" sz="2400" dirty="0" smtClean="0">
                <a:latin typeface="Times New Roman" pitchFamily="18" charset="0"/>
                <a:cs typeface="Times New Roman" pitchFamily="18" charset="0"/>
              </a:rPr>
              <a:t>Wagner, </a:t>
            </a:r>
            <a:r>
              <a:rPr lang="en-US" sz="2400" dirty="0">
                <a:latin typeface="Times New Roman" pitchFamily="18" charset="0"/>
                <a:cs typeface="Times New Roman" pitchFamily="18" charset="0"/>
              </a:rPr>
              <a:t>occurred on July 11, 1863. Only 12 Confederate soldiers were killed, as opposed to the Union's 339 losses.</a:t>
            </a:r>
            <a:endParaRPr lang="en-US" sz="2400" dirty="0" smtClean="0">
              <a:latin typeface="Times New Roman" pitchFamily="18" charset="0"/>
              <a:ea typeface="+mn-ea"/>
              <a:cs typeface="Times New Roman" pitchFamily="18" charset="0"/>
            </a:endParaRPr>
          </a:p>
          <a:p>
            <a:pPr eaLnBrk="1" hangingPunct="1">
              <a:defRPr/>
            </a:pPr>
            <a:endParaRPr lang="en-US" dirty="0" smtClean="0">
              <a:latin typeface="Times New Roman" pitchFamily="18" charset="0"/>
              <a:ea typeface="+mn-ea"/>
              <a:cs typeface="Times New Roman" pitchFamily="18" charset="0"/>
            </a:endParaRPr>
          </a:p>
        </p:txBody>
      </p:sp>
      <p:pic>
        <p:nvPicPr>
          <p:cNvPr id="28678" name="Picture 6" descr="See full size image">
            <a:hlinkClick r:id="rId2"/>
          </p:cNvPr>
          <p:cNvPicPr>
            <a:picLocks noChangeAspect="1" noChangeArrowheads="1"/>
          </p:cNvPicPr>
          <p:nvPr/>
        </p:nvPicPr>
        <p:blipFill>
          <a:blip r:embed="rId3"/>
          <a:srcRect/>
          <a:stretch>
            <a:fillRect/>
          </a:stretch>
        </p:blipFill>
        <p:spPr bwMode="auto">
          <a:xfrm>
            <a:off x="5029200" y="2057400"/>
            <a:ext cx="3276600" cy="300037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28600"/>
            <a:ext cx="8229600" cy="1143000"/>
          </a:xfrm>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ＭＳ Ｐゴシック" charset="-128"/>
                <a:cs typeface="Times New Roman" pitchFamily="18" charset="0"/>
              </a:rPr>
              <a:t>The Battle of Fort Pillow</a:t>
            </a:r>
          </a:p>
        </p:txBody>
      </p:sp>
      <p:sp>
        <p:nvSpPr>
          <p:cNvPr id="3" name="Content Placeholder 2"/>
          <p:cNvSpPr>
            <a:spLocks noGrp="1"/>
          </p:cNvSpPr>
          <p:nvPr>
            <p:ph sz="half" idx="1"/>
          </p:nvPr>
        </p:nvSpPr>
        <p:spPr>
          <a:xfrm>
            <a:off x="381000" y="2362200"/>
            <a:ext cx="4038600" cy="3200400"/>
          </a:xfrm>
          <a:solidFill>
            <a:schemeClr val="bg1"/>
          </a:solidFill>
          <a:ln w="38100">
            <a:solidFill>
              <a:schemeClr val="tx2">
                <a:lumMod val="75000"/>
              </a:schemeClr>
            </a:solidFill>
          </a:ln>
        </p:spPr>
        <p:txBody>
          <a:bodyPr/>
          <a:lstStyle/>
          <a:p>
            <a:pPr eaLnBrk="1" hangingPunct="1">
              <a:buFont typeface="Arial" pitchFamily="34" charset="0"/>
              <a:buChar char="•"/>
              <a:defRPr/>
            </a:pPr>
            <a:r>
              <a:rPr lang="en-US" dirty="0" smtClean="0">
                <a:latin typeface="Times New Roman" pitchFamily="18" charset="0"/>
                <a:ea typeface="+mn-ea"/>
                <a:cs typeface="Times New Roman" pitchFamily="18" charset="0"/>
              </a:rPr>
              <a:t>Massacre of African Americans and white troops.</a:t>
            </a:r>
          </a:p>
          <a:p>
            <a:pPr eaLnBrk="1" hangingPunct="1">
              <a:buFont typeface="Arial" pitchFamily="34" charset="0"/>
              <a:buChar char="•"/>
              <a:defRPr/>
            </a:pPr>
            <a:r>
              <a:rPr lang="en-US" dirty="0" smtClean="0">
                <a:latin typeface="Times New Roman" pitchFamily="18" charset="0"/>
                <a:ea typeface="+mn-ea"/>
                <a:cs typeface="Times New Roman" pitchFamily="18" charset="0"/>
              </a:rPr>
              <a:t>Over 200 African Americans were killed and 300 white soldiers were also killed. </a:t>
            </a:r>
          </a:p>
        </p:txBody>
      </p:sp>
      <p:pic>
        <p:nvPicPr>
          <p:cNvPr id="29701" name="Picture 6"/>
          <p:cNvPicPr>
            <a:picLocks noChangeAspect="1" noChangeArrowheads="1"/>
          </p:cNvPicPr>
          <p:nvPr/>
        </p:nvPicPr>
        <p:blipFill>
          <a:blip r:embed="rId2"/>
          <a:srcRect/>
          <a:stretch>
            <a:fillRect/>
          </a:stretch>
        </p:blipFill>
        <p:spPr bwMode="auto">
          <a:xfrm>
            <a:off x="4724400" y="1752600"/>
            <a:ext cx="3810000" cy="43434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28600"/>
            <a:ext cx="8229600" cy="1143000"/>
          </a:xfrm>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ＭＳ Ｐゴシック" charset="-128"/>
                <a:cs typeface="Times New Roman" pitchFamily="18" charset="0"/>
              </a:rPr>
              <a:t>Economic changes</a:t>
            </a:r>
          </a:p>
        </p:txBody>
      </p:sp>
      <p:sp>
        <p:nvSpPr>
          <p:cNvPr id="3" name="Content Placeholder 2"/>
          <p:cNvSpPr>
            <a:spLocks noGrp="1"/>
          </p:cNvSpPr>
          <p:nvPr>
            <p:ph sz="half" idx="1"/>
          </p:nvPr>
        </p:nvSpPr>
        <p:spPr>
          <a:xfrm>
            <a:off x="381000" y="2362200"/>
            <a:ext cx="4038600" cy="3581400"/>
          </a:xfrm>
          <a:solidFill>
            <a:schemeClr val="bg1"/>
          </a:solidFill>
          <a:ln w="38100">
            <a:solidFill>
              <a:schemeClr val="tx2">
                <a:lumMod val="75000"/>
              </a:schemeClr>
            </a:solidFill>
          </a:ln>
        </p:spPr>
        <p:txBody>
          <a:bodyPr/>
          <a:lstStyle/>
          <a:p>
            <a:pPr marL="0" indent="0" eaLnBrk="1" hangingPunct="1">
              <a:buFont typeface="Arial" charset="0"/>
              <a:buNone/>
              <a:defRPr/>
            </a:pPr>
            <a:r>
              <a:rPr lang="en-US" dirty="0" smtClean="0">
                <a:latin typeface="Times New Roman" pitchFamily="18" charset="0"/>
                <a:ea typeface="+mn-ea"/>
                <a:cs typeface="Times New Roman" pitchFamily="18" charset="0"/>
              </a:rPr>
              <a:t>                 North</a:t>
            </a:r>
          </a:p>
          <a:p>
            <a:pPr eaLnBrk="1" hangingPunct="1">
              <a:defRPr/>
            </a:pPr>
            <a:r>
              <a:rPr lang="en-US" sz="2400" dirty="0" smtClean="0">
                <a:latin typeface="Times New Roman" pitchFamily="18" charset="0"/>
                <a:ea typeface="+mn-ea"/>
                <a:cs typeface="Times New Roman" pitchFamily="18" charset="0"/>
              </a:rPr>
              <a:t>The wars effect on the North was not as severe as the South.</a:t>
            </a:r>
          </a:p>
          <a:p>
            <a:pPr eaLnBrk="1" hangingPunct="1">
              <a:defRPr/>
            </a:pPr>
            <a:r>
              <a:rPr lang="en-US" sz="2400" dirty="0" smtClean="0">
                <a:latin typeface="Times New Roman" pitchFamily="18" charset="0"/>
                <a:ea typeface="+mn-ea"/>
                <a:cs typeface="Times New Roman" pitchFamily="18" charset="0"/>
              </a:rPr>
              <a:t>There was and economic boom, wages did not keep up with prices and many peoples standard living declined</a:t>
            </a:r>
            <a:r>
              <a:rPr lang="en-US" sz="2200" dirty="0" smtClean="0">
                <a:latin typeface="Times New Roman" pitchFamily="18" charset="0"/>
                <a:ea typeface="+mn-ea"/>
                <a:cs typeface="Times New Roman" pitchFamily="18" charset="0"/>
              </a:rPr>
              <a:t>. </a:t>
            </a:r>
            <a:endParaRPr lang="en-US" sz="2200" dirty="0">
              <a:latin typeface="Times New Roman" pitchFamily="18" charset="0"/>
              <a:ea typeface="+mn-ea"/>
              <a:cs typeface="Times New Roman" pitchFamily="18" charset="0"/>
            </a:endParaRPr>
          </a:p>
        </p:txBody>
      </p:sp>
      <p:sp>
        <p:nvSpPr>
          <p:cNvPr id="5" name="Content Placeholder 2"/>
          <p:cNvSpPr>
            <a:spLocks noGrp="1"/>
          </p:cNvSpPr>
          <p:nvPr>
            <p:ph sz="half" idx="1"/>
          </p:nvPr>
        </p:nvSpPr>
        <p:spPr>
          <a:xfrm>
            <a:off x="4648200" y="2362200"/>
            <a:ext cx="4038600" cy="3581400"/>
          </a:xfrm>
          <a:solidFill>
            <a:schemeClr val="bg1"/>
          </a:solidFill>
          <a:ln w="38100">
            <a:solidFill>
              <a:schemeClr val="tx2">
                <a:lumMod val="75000"/>
              </a:schemeClr>
            </a:solidFill>
          </a:ln>
        </p:spPr>
        <p:txBody>
          <a:bodyPr/>
          <a:lstStyle/>
          <a:p>
            <a:pPr marL="0" indent="0" eaLnBrk="1" hangingPunct="1">
              <a:buFont typeface="Arial" charset="0"/>
              <a:buNone/>
              <a:defRPr/>
            </a:pPr>
            <a:r>
              <a:rPr lang="en-US" dirty="0" smtClean="0">
                <a:latin typeface="Times New Roman" pitchFamily="18" charset="0"/>
                <a:ea typeface="+mn-ea"/>
                <a:cs typeface="Times New Roman" pitchFamily="18" charset="0"/>
              </a:rPr>
              <a:t>                 South</a:t>
            </a:r>
          </a:p>
          <a:p>
            <a:pPr eaLnBrk="1" hangingPunct="1">
              <a:defRPr/>
            </a:pPr>
            <a:r>
              <a:rPr lang="en-US" sz="2200" dirty="0" smtClean="0">
                <a:latin typeface="Times New Roman" pitchFamily="18" charset="0"/>
                <a:ea typeface="+mn-ea"/>
                <a:cs typeface="Times New Roman" pitchFamily="18" charset="0"/>
              </a:rPr>
              <a:t>Confederacy faced a food shortage. </a:t>
            </a:r>
          </a:p>
          <a:p>
            <a:pPr eaLnBrk="1" hangingPunct="1">
              <a:defRPr/>
            </a:pPr>
            <a:r>
              <a:rPr lang="en-US" sz="2200" dirty="0" smtClean="0">
                <a:latin typeface="Times New Roman" pitchFamily="18" charset="0"/>
                <a:ea typeface="+mn-ea"/>
                <a:cs typeface="Times New Roman" pitchFamily="18" charset="0"/>
              </a:rPr>
              <a:t>Meat became once a week luxury. </a:t>
            </a:r>
          </a:p>
          <a:p>
            <a:pPr eaLnBrk="1" hangingPunct="1">
              <a:defRPr/>
            </a:pPr>
            <a:r>
              <a:rPr lang="en-US" sz="2200" dirty="0" smtClean="0">
                <a:latin typeface="Times New Roman" pitchFamily="18" charset="0"/>
                <a:ea typeface="+mn-ea"/>
                <a:cs typeface="Times New Roman" pitchFamily="18" charset="0"/>
              </a:rPr>
              <a:t>Some bakeries had riots for bread. </a:t>
            </a:r>
            <a:endParaRPr lang="en-US" sz="2200" dirty="0">
              <a:latin typeface="Times New Roman" pitchFamily="18" charset="0"/>
              <a:ea typeface="+mn-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blinds(horizontal)">
                                      <p:cBhvr>
                                        <p:cTn id="27" dur="500"/>
                                        <p:tgtEl>
                                          <p:spTgt spid="5">
                                            <p:bg/>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blinds(horizontal)">
                                      <p:cBhvr>
                                        <p:cTn id="32" dur="500"/>
                                        <p:tgtEl>
                                          <p:spTgt spid="5">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Effect transition="in" filter="blinds(horizontal)">
                                      <p:cBhvr>
                                        <p:cTn id="37" dur="500"/>
                                        <p:tgtEl>
                                          <p:spTgt spid="5">
                                            <p:txEl>
                                              <p:pRg st="1" end="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5">
                                            <p:txEl>
                                              <p:pRg st="2" end="2"/>
                                            </p:txEl>
                                          </p:spTgt>
                                        </p:tgtEl>
                                        <p:attrNameLst>
                                          <p:attrName>style.visibility</p:attrName>
                                        </p:attrNameLst>
                                      </p:cBhvr>
                                      <p:to>
                                        <p:strVal val="visible"/>
                                      </p:to>
                                    </p:set>
                                    <p:animEffect transition="in" filter="blinds(horizontal)">
                                      <p:cBhvr>
                                        <p:cTn id="42" dur="500"/>
                                        <p:tgtEl>
                                          <p:spTgt spid="5">
                                            <p:txEl>
                                              <p:pRg st="2" end="2"/>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animEffect transition="in" filter="blinds(horizontal)">
                                      <p:cBhvr>
                                        <p:cTn id="4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autoUpdateAnimBg="0"/>
      <p:bldP spid="5" grpId="0" build="p"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28600"/>
            <a:ext cx="8229600" cy="1143000"/>
          </a:xfrm>
          <a:solidFill>
            <a:schemeClr val="tx2">
              <a:lumMod val="60000"/>
              <a:lumOff val="40000"/>
            </a:schemeClr>
          </a:solidFill>
          <a:ln w="38100">
            <a:solidFill>
              <a:schemeClr val="tx2">
                <a:lumMod val="75000"/>
              </a:schemeClr>
            </a:solidFill>
          </a:ln>
        </p:spPr>
        <p:txBody>
          <a:bodyPr/>
          <a:lstStyle/>
          <a:p>
            <a:pPr eaLnBrk="1" hangingPunct="1">
              <a:defRPr/>
            </a:pPr>
            <a:r>
              <a:rPr lang="en-US" dirty="0" smtClean="0">
                <a:latin typeface="Times New Roman" pitchFamily="18" charset="0"/>
                <a:ea typeface="ＭＳ Ｐゴシック" charset="-128"/>
                <a:cs typeface="Times New Roman" pitchFamily="18" charset="0"/>
              </a:rPr>
              <a:t>Life on the Lines</a:t>
            </a:r>
          </a:p>
        </p:txBody>
      </p:sp>
      <p:sp>
        <p:nvSpPr>
          <p:cNvPr id="3" name="Content Placeholder 2"/>
          <p:cNvSpPr>
            <a:spLocks noGrp="1"/>
          </p:cNvSpPr>
          <p:nvPr>
            <p:ph sz="half" idx="1"/>
          </p:nvPr>
        </p:nvSpPr>
        <p:spPr>
          <a:xfrm>
            <a:off x="304800" y="2362200"/>
            <a:ext cx="4419600" cy="4114800"/>
          </a:xfrm>
          <a:solidFill>
            <a:schemeClr val="bg1"/>
          </a:solidFill>
          <a:ln w="38100">
            <a:solidFill>
              <a:schemeClr val="tx2">
                <a:lumMod val="75000"/>
              </a:schemeClr>
            </a:solidFill>
          </a:ln>
        </p:spPr>
        <p:txBody>
          <a:bodyPr/>
          <a:lstStyle/>
          <a:p>
            <a:pPr eaLnBrk="1" hangingPunct="1">
              <a:defRPr/>
            </a:pPr>
            <a:r>
              <a:rPr lang="en-US" sz="2000" dirty="0" smtClean="0">
                <a:latin typeface="Times New Roman" pitchFamily="18" charset="0"/>
                <a:ea typeface="+mn-ea"/>
                <a:cs typeface="Times New Roman" pitchFamily="18" charset="0"/>
              </a:rPr>
              <a:t>Garbage disposal and latrines in army camps were almost unknown.</a:t>
            </a:r>
          </a:p>
          <a:p>
            <a:pPr eaLnBrk="1" hangingPunct="1">
              <a:defRPr/>
            </a:pPr>
            <a:r>
              <a:rPr lang="en-US" sz="2000" dirty="0">
                <a:latin typeface="Times New Roman" pitchFamily="18" charset="0"/>
                <a:ea typeface="+mn-ea"/>
                <a:cs typeface="Times New Roman" pitchFamily="18" charset="0"/>
              </a:rPr>
              <a:t> R</a:t>
            </a:r>
            <a:r>
              <a:rPr lang="en-US" sz="2000" dirty="0" smtClean="0">
                <a:latin typeface="Times New Roman" pitchFamily="18" charset="0"/>
                <a:ea typeface="+mn-ea"/>
                <a:cs typeface="Times New Roman" pitchFamily="18" charset="0"/>
              </a:rPr>
              <a:t>egulations called for soldiers to bathe once a week.  </a:t>
            </a:r>
          </a:p>
          <a:p>
            <a:pPr eaLnBrk="1" hangingPunct="1">
              <a:defRPr/>
            </a:pPr>
            <a:r>
              <a:rPr lang="en-US" sz="2000" dirty="0" smtClean="0">
                <a:latin typeface="Times New Roman" pitchFamily="18" charset="0"/>
                <a:ea typeface="+mn-ea"/>
                <a:cs typeface="Times New Roman" pitchFamily="18" charset="0"/>
              </a:rPr>
              <a:t>Union troops sustained on beans, bacon, and hardtrack. </a:t>
            </a:r>
          </a:p>
          <a:p>
            <a:pPr eaLnBrk="1" hangingPunct="1">
              <a:defRPr/>
            </a:pPr>
            <a:r>
              <a:rPr lang="en-US" sz="2000" dirty="0" smtClean="0">
                <a:latin typeface="Times New Roman" pitchFamily="18" charset="0"/>
                <a:ea typeface="+mn-ea"/>
                <a:cs typeface="Times New Roman" pitchFamily="18" charset="0"/>
              </a:rPr>
              <a:t>Confederate troops ate the common food called “Cush”, a stew of small cubes of beef and crumbled cornbread mixed with bacon grease.  </a:t>
            </a:r>
          </a:p>
          <a:p>
            <a:pPr eaLnBrk="1" hangingPunct="1">
              <a:defRPr/>
            </a:pPr>
            <a:endParaRPr lang="en-US" dirty="0" smtClean="0">
              <a:latin typeface="Times New Roman" pitchFamily="18" charset="0"/>
              <a:ea typeface="+mn-ea"/>
              <a:cs typeface="Times New Roman" pitchFamily="18" charset="0"/>
            </a:endParaRPr>
          </a:p>
        </p:txBody>
      </p:sp>
      <p:pic>
        <p:nvPicPr>
          <p:cNvPr id="81922" name="Picture 2" descr="http://www.old-picture.com/civil-war/pictures/Civil-War-Food.jpg"/>
          <p:cNvPicPr>
            <a:picLocks noChangeAspect="1" noChangeArrowheads="1"/>
          </p:cNvPicPr>
          <p:nvPr/>
        </p:nvPicPr>
        <p:blipFill>
          <a:blip r:embed="rId2"/>
          <a:srcRect/>
          <a:stretch>
            <a:fillRect/>
          </a:stretch>
        </p:blipFill>
        <p:spPr bwMode="auto">
          <a:xfrm>
            <a:off x="4953000" y="2971800"/>
            <a:ext cx="4038600" cy="2840038"/>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130425"/>
            <a:ext cx="7772400" cy="1146175"/>
          </a:xfrm>
          <a:solidFill>
            <a:schemeClr val="tx2">
              <a:lumMod val="60000"/>
              <a:lumOff val="40000"/>
            </a:schemeClr>
          </a:solidFill>
          <a:ln w="38100">
            <a:solidFill>
              <a:schemeClr val="tx2">
                <a:lumMod val="50000"/>
              </a:schemeClr>
            </a:solidFill>
          </a:ln>
        </p:spPr>
        <p:txBody>
          <a:bodyPr/>
          <a:lstStyle/>
          <a:p>
            <a:pPr eaLnBrk="1" hangingPunct="1">
              <a:defRPr/>
            </a:pPr>
            <a:r>
              <a:rPr lang="en-US" dirty="0" smtClean="0"/>
              <a:t>The North Takes Charge</a:t>
            </a:r>
          </a:p>
        </p:txBody>
      </p:sp>
      <p:sp>
        <p:nvSpPr>
          <p:cNvPr id="4" name="Text Box 8"/>
          <p:cNvSpPr>
            <a:spLocks noGrp="1" noChangeArrowheads="1"/>
          </p:cNvSpPr>
          <p:nvPr>
            <p:ph type="subTitle" idx="1"/>
          </p:nvPr>
        </p:nvSpPr>
        <p:spPr>
          <a:xfrm>
            <a:off x="1143000" y="3657600"/>
            <a:ext cx="6781800" cy="461963"/>
          </a:xfrm>
          <a:solidFill>
            <a:schemeClr val="tx2">
              <a:lumMod val="60000"/>
              <a:lumOff val="40000"/>
            </a:schemeClr>
          </a:solidFill>
          <a:ln w="28575">
            <a:solidFill>
              <a:schemeClr val="tx2">
                <a:lumMod val="50000"/>
              </a:schemeClr>
            </a:solidFill>
          </a:ln>
        </p:spPr>
        <p:txBody>
          <a:bodyPr>
            <a:spAutoFit/>
          </a:bodyPr>
          <a:lstStyle/>
          <a:p>
            <a:pPr eaLnBrk="1" hangingPunct="1">
              <a:defRPr/>
            </a:pPr>
            <a:r>
              <a:rPr lang="en-US" sz="2400" dirty="0" smtClean="0">
                <a:solidFill>
                  <a:schemeClr val="tx1"/>
                </a:solidFill>
                <a:latin typeface="Arial" charset="0"/>
              </a:rPr>
              <a:t>The Union Wears Down the Confederacy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DAE309E533584BBAB963F3B93EF3B3" ma:contentTypeVersion="1" ma:contentTypeDescription="Create a new document." ma:contentTypeScope="" ma:versionID="42c3f5017a72939e9f4c54c791c88e82">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F5A6AE88-754A-416E-9A87-281723FA19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1C5B4A2-E024-495C-B4E1-D6CA2C19507D}">
  <ds:schemaRefs>
    <ds:schemaRef ds:uri="http://schemas.microsoft.com/sharepoint/v3/contenttype/forms"/>
  </ds:schemaRefs>
</ds:datastoreItem>
</file>

<file path=customXml/itemProps3.xml><?xml version="1.0" encoding="utf-8"?>
<ds:datastoreItem xmlns:ds="http://schemas.openxmlformats.org/officeDocument/2006/customXml" ds:itemID="{45BB6AFA-BED5-4D5E-BFBC-79D2B72EC03C}">
  <ds:schemaRefs>
    <ds:schemaRef ds:uri="http://schemas.openxmlformats.org/package/2006/metadata/core-properties"/>
    <ds:schemaRef ds:uri="http://www.w3.org/XML/1998/namespace"/>
    <ds:schemaRef ds:uri="http://schemas.microsoft.com/office/2006/documentManagement/types"/>
    <ds:schemaRef ds:uri="http://purl.org/dc/dcmitype/"/>
    <ds:schemaRef ds:uri="http://purl.org/dc/elements/1.1/"/>
    <ds:schemaRef ds:uri="http://purl.org/dc/terms/"/>
    <ds:schemaRef ds:uri="http://schemas.microsoft.com/sharepoint/v3"/>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769</TotalTime>
  <Words>1303</Words>
  <Application>Microsoft Office PowerPoint</Application>
  <PresentationFormat>On-screen Show (4:3)</PresentationFormat>
  <Paragraphs>147</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ＭＳ Ｐゴシック</vt:lpstr>
      <vt:lpstr>Calibri</vt:lpstr>
      <vt:lpstr>Times New Roman</vt:lpstr>
      <vt:lpstr>Wingdings</vt:lpstr>
      <vt:lpstr>Times</vt:lpstr>
      <vt:lpstr>Adobe Garamond Pro Bold</vt:lpstr>
      <vt:lpstr>Office Theme</vt:lpstr>
      <vt:lpstr>Isaiah Butler and Latrell Smith-Cotto</vt:lpstr>
      <vt:lpstr>African Americans Role</vt:lpstr>
      <vt:lpstr>What did they do?</vt:lpstr>
      <vt:lpstr>Dealing with racism</vt:lpstr>
      <vt:lpstr>54th Regiment</vt:lpstr>
      <vt:lpstr>The Battle of Fort Pillow</vt:lpstr>
      <vt:lpstr>Economic changes</vt:lpstr>
      <vt:lpstr>Life on the Lines</vt:lpstr>
      <vt:lpstr>The North Takes Charge</vt:lpstr>
      <vt:lpstr>Armies Clash at Gettysburg</vt:lpstr>
      <vt:lpstr>Armies Clash at Gettysburg</vt:lpstr>
      <vt:lpstr>Armies Clash at Gettysburg</vt:lpstr>
      <vt:lpstr>Battle at Vicksburg</vt:lpstr>
      <vt:lpstr>The Gettysburg Address</vt:lpstr>
      <vt:lpstr>The Gettysburg Address</vt:lpstr>
      <vt:lpstr>The Confederacy Wears Down</vt:lpstr>
      <vt:lpstr>Sherman’s March</vt:lpstr>
      <vt:lpstr>The Confederacy Wears Down</vt:lpstr>
      <vt:lpstr>Lee’s Surrender</vt:lpstr>
      <vt:lpstr>War Ends</vt:lpstr>
      <vt:lpstr>By: Angelica Delestre &amp; Nathan Charron </vt:lpstr>
      <vt:lpstr>          </vt:lpstr>
      <vt:lpstr>Political Effects</vt:lpstr>
      <vt:lpstr>Political Effects </vt:lpstr>
      <vt:lpstr>The Lincoln Assassination</vt:lpstr>
      <vt:lpstr>The Assassin : John Wilkes Booth</vt:lpstr>
      <vt:lpstr> Economic Effects</vt:lpstr>
      <vt:lpstr>North vs. South</vt:lpstr>
      <vt:lpstr>The Cost of the War</vt:lpstr>
      <vt:lpstr>PowerPoint Presentation</vt:lpstr>
    </vt:vector>
  </TitlesOfParts>
  <Company>NHCS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Fort Sumter</dc:title>
  <dc:creator>william.graham</dc:creator>
  <cp:lastModifiedBy>Mooney, Liam</cp:lastModifiedBy>
  <cp:revision>59</cp:revision>
  <dcterms:created xsi:type="dcterms:W3CDTF">2011-03-07T19:42:18Z</dcterms:created>
  <dcterms:modified xsi:type="dcterms:W3CDTF">2012-06-04T15:41:13Z</dcterms:modified>
</cp:coreProperties>
</file>